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 id="2147483762" r:id="rId5"/>
    <p:sldMasterId id="2147483774" r:id="rId6"/>
  </p:sldMasterIdLst>
  <p:notesMasterIdLst>
    <p:notesMasterId r:id="rId74"/>
  </p:notesMasterIdLst>
  <p:sldIdLst>
    <p:sldId id="256" r:id="rId7"/>
    <p:sldId id="330" r:id="rId8"/>
    <p:sldId id="408" r:id="rId9"/>
    <p:sldId id="257" r:id="rId10"/>
    <p:sldId id="264" r:id="rId11"/>
    <p:sldId id="414" r:id="rId12"/>
    <p:sldId id="261" r:id="rId13"/>
    <p:sldId id="276" r:id="rId14"/>
    <p:sldId id="273" r:id="rId15"/>
    <p:sldId id="274" r:id="rId16"/>
    <p:sldId id="275" r:id="rId17"/>
    <p:sldId id="277" r:id="rId18"/>
    <p:sldId id="279" r:id="rId19"/>
    <p:sldId id="280" r:id="rId20"/>
    <p:sldId id="305" r:id="rId21"/>
    <p:sldId id="380" r:id="rId22"/>
    <p:sldId id="420" r:id="rId23"/>
    <p:sldId id="421" r:id="rId24"/>
    <p:sldId id="422" r:id="rId25"/>
    <p:sldId id="306" r:id="rId26"/>
    <p:sldId id="383" r:id="rId27"/>
    <p:sldId id="281" r:id="rId28"/>
    <p:sldId id="270" r:id="rId29"/>
    <p:sldId id="272" r:id="rId30"/>
    <p:sldId id="283" r:id="rId31"/>
    <p:sldId id="284" r:id="rId32"/>
    <p:sldId id="382" r:id="rId33"/>
    <p:sldId id="262" r:id="rId34"/>
    <p:sldId id="409" r:id="rId35"/>
    <p:sldId id="331" r:id="rId36"/>
    <p:sldId id="333" r:id="rId37"/>
    <p:sldId id="332" r:id="rId38"/>
    <p:sldId id="336" r:id="rId39"/>
    <p:sldId id="334" r:id="rId40"/>
    <p:sldId id="335" r:id="rId41"/>
    <p:sldId id="337" r:id="rId42"/>
    <p:sldId id="338" r:id="rId43"/>
    <p:sldId id="344" r:id="rId44"/>
    <p:sldId id="346" r:id="rId45"/>
    <p:sldId id="397" r:id="rId46"/>
    <p:sldId id="347" r:id="rId47"/>
    <p:sldId id="349" r:id="rId48"/>
    <p:sldId id="419" r:id="rId49"/>
    <p:sldId id="350" r:id="rId50"/>
    <p:sldId id="351" r:id="rId51"/>
    <p:sldId id="352" r:id="rId52"/>
    <p:sldId id="362" r:id="rId53"/>
    <p:sldId id="363" r:id="rId54"/>
    <p:sldId id="365" r:id="rId55"/>
    <p:sldId id="396" r:id="rId56"/>
    <p:sldId id="410" r:id="rId57"/>
    <p:sldId id="366" r:id="rId58"/>
    <p:sldId id="367" r:id="rId59"/>
    <p:sldId id="398" r:id="rId60"/>
    <p:sldId id="369" r:id="rId61"/>
    <p:sldId id="370" r:id="rId62"/>
    <p:sldId id="371" r:id="rId63"/>
    <p:sldId id="372" r:id="rId64"/>
    <p:sldId id="374" r:id="rId65"/>
    <p:sldId id="404" r:id="rId66"/>
    <p:sldId id="375" r:id="rId67"/>
    <p:sldId id="411" r:id="rId68"/>
    <p:sldId id="416" r:id="rId69"/>
    <p:sldId id="373" r:id="rId70"/>
    <p:sldId id="413" r:id="rId71"/>
    <p:sldId id="415" r:id="rId72"/>
    <p:sldId id="418"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ina Croucher" initials="K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EBE9F2-5A28-624E-8FAA-1626BF3FE4AF}" v="375" dt="2019-09-10T10:40:33.643"/>
    <p1510:client id="{FC51FFB7-97CE-0FA4-4D41-D8187B2E4BB6}" v="24" dt="2019-09-10T10:40:48.5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166"/>
    <p:restoredTop sz="94857" autoAdjust="0"/>
  </p:normalViewPr>
  <p:slideViewPr>
    <p:cSldViewPr snapToGrid="0">
      <p:cViewPr>
        <p:scale>
          <a:sx n="92" d="100"/>
          <a:sy n="92" d="100"/>
        </p:scale>
        <p:origin x="-984" y="-4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theme" Target="theme/theme1.xml"/><Relationship Id="rId8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FAF629-2D62-417F-B572-649216372447}" type="datetimeFigureOut">
              <a:rPr lang="en-GB" smtClean="0"/>
              <a:t>14/10/2019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5972C6-0D61-46D0-8178-E226BF840045}" type="slidenum">
              <a:rPr lang="en-GB" smtClean="0"/>
              <a:t>‹#›</a:t>
            </a:fld>
            <a:endParaRPr lang="en-GB"/>
          </a:p>
        </p:txBody>
      </p:sp>
    </p:spTree>
    <p:extLst>
      <p:ext uri="{BB962C8B-B14F-4D97-AF65-F5344CB8AC3E}">
        <p14:creationId xmlns:p14="http://schemas.microsoft.com/office/powerpoint/2010/main" val="48453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ntinuingbonds.live/"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5972C6-0D61-46D0-8178-E226BF840045}" type="slidenum">
              <a:rPr lang="en-GB" smtClean="0"/>
              <a:t>1</a:t>
            </a:fld>
            <a:endParaRPr lang="en-GB"/>
          </a:p>
        </p:txBody>
      </p:sp>
    </p:spTree>
    <p:extLst>
      <p:ext uri="{BB962C8B-B14F-4D97-AF65-F5344CB8AC3E}">
        <p14:creationId xmlns:p14="http://schemas.microsoft.com/office/powerpoint/2010/main" val="40638533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workshop should</a:t>
            </a:r>
            <a:r>
              <a:rPr lang="en-GB" baseline="0" dirty="0"/>
              <a:t> take 1.5 - 2 hours to complete. </a:t>
            </a:r>
          </a:p>
          <a:p>
            <a:endParaRPr lang="en-GB" baseline="0" dirty="0"/>
          </a:p>
          <a:p>
            <a:r>
              <a:rPr lang="en-GB" baseline="0" dirty="0"/>
              <a:t>The exercises are optional and the exercises used will impact the length of the workshop. </a:t>
            </a:r>
          </a:p>
          <a:p>
            <a:endParaRPr lang="en-GB" baseline="0" dirty="0"/>
          </a:p>
          <a:p>
            <a:r>
              <a:rPr lang="en-GB" baseline="0" dirty="0"/>
              <a:t>Workshop numbers will also impact on timings.</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2</a:t>
            </a:fld>
            <a:endParaRPr lang="en-GB"/>
          </a:p>
        </p:txBody>
      </p:sp>
    </p:spTree>
    <p:extLst>
      <p:ext uri="{BB962C8B-B14F-4D97-AF65-F5344CB8AC3E}">
        <p14:creationId xmlns:p14="http://schemas.microsoft.com/office/powerpoint/2010/main" val="4051620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timetable for Workshop</a:t>
            </a:r>
            <a:r>
              <a:rPr lang="en-GB" baseline="0" dirty="0"/>
              <a:t> 1, Inspiration. The timetable above gives suggested timings but you may wish to change these depending on the time you have available. </a:t>
            </a:r>
          </a:p>
          <a:p>
            <a:endParaRPr lang="en-GB" baseline="0" dirty="0"/>
          </a:p>
          <a:p>
            <a:r>
              <a:rPr lang="en-GB" baseline="0" dirty="0"/>
              <a:t>You will find accompanying documents in the Guidance Notes.</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3</a:t>
            </a:fld>
            <a:endParaRPr lang="en-GB"/>
          </a:p>
        </p:txBody>
      </p:sp>
    </p:spTree>
    <p:extLst>
      <p:ext uri="{BB962C8B-B14F-4D97-AF65-F5344CB8AC3E}">
        <p14:creationId xmlns:p14="http://schemas.microsoft.com/office/powerpoint/2010/main" val="2780109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aim</a:t>
            </a:r>
            <a:r>
              <a:rPr lang="en-GB" baseline="0" dirty="0"/>
              <a:t> of the ‘Inspiration’ workshop is to introduce individuals to archaeological and contemporary materials which showcase different aspects of death, dying, bereavement and grief. This first workshop is an opportunity for writers (including amateurs – no writing experience is needed) to meet each other and start developing working relationships, to be inspired by the materials they are introduced to and to engage in writing exercises which may feed into a final creative piece.</a:t>
            </a:r>
          </a:p>
          <a:p>
            <a:endParaRPr lang="en-GB" baseline="0" dirty="0"/>
          </a:p>
          <a:p>
            <a:r>
              <a:rPr lang="en-GB" baseline="0" dirty="0"/>
              <a:t>Often, in the Western world, such subjects are felt ‘taboo’ which can lead to individuals feeling their grief- or the ways in which they remember deceased loved ones- are not ‘normal’. It can also lead to problems around death such as individuals not clearly informing loved ones’ what their wishes are for their body or funeral after death. At a societal level, not talking about death as a normal part of life can lead to death being ‘professionalised’ with individuals being unsure about what actually happens at end of life and what their rights and options are.</a:t>
            </a:r>
          </a:p>
          <a:p>
            <a:endParaRPr lang="en-GB" baseline="0" dirty="0"/>
          </a:p>
          <a:p>
            <a:r>
              <a:rPr lang="en-GB" baseline="0" dirty="0"/>
              <a:t>Details of the original ‘Continuing Bonds’ project and an anthology created through the ‘Creative Dissemination’ project can be accessed at </a:t>
            </a:r>
            <a:r>
              <a:rPr lang="en-GB" dirty="0">
                <a:hlinkClick r:id="rId3"/>
              </a:rPr>
              <a:t>https://continuingbonds.live/</a:t>
            </a:r>
            <a:r>
              <a:rPr lang="en-GB" dirty="0"/>
              <a:t>. </a:t>
            </a:r>
          </a:p>
          <a:p>
            <a:endParaRPr lang="en-GB" baseline="0" dirty="0"/>
          </a:p>
          <a:p>
            <a:endParaRPr lang="en-GB" baseline="0" dirty="0"/>
          </a:p>
        </p:txBody>
      </p:sp>
      <p:sp>
        <p:nvSpPr>
          <p:cNvPr id="4" name="Slide Number Placeholder 3"/>
          <p:cNvSpPr>
            <a:spLocks noGrp="1"/>
          </p:cNvSpPr>
          <p:nvPr>
            <p:ph type="sldNum" sz="quarter" idx="10"/>
          </p:nvPr>
        </p:nvSpPr>
        <p:spPr/>
        <p:txBody>
          <a:bodyPr/>
          <a:lstStyle/>
          <a:p>
            <a:fld id="{B65972C6-0D61-46D0-8178-E226BF840045}" type="slidenum">
              <a:rPr lang="en-GB" smtClean="0"/>
              <a:t>4</a:t>
            </a:fld>
            <a:endParaRPr lang="en-GB"/>
          </a:p>
        </p:txBody>
      </p:sp>
    </p:spTree>
    <p:extLst>
      <p:ext uri="{BB962C8B-B14F-4D97-AF65-F5344CB8AC3E}">
        <p14:creationId xmlns:p14="http://schemas.microsoft.com/office/powerpoint/2010/main" val="2798697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Although the materials might spark personal thoughts or memories, the workshop (as is true for all three workshops) is not intended to be ‘therapy’. We would encourage participants to look after themselves in terms of allowing themselves to ‘hold back’ emotionally if this feels needed and to use the ‘Sources of Support’ available in the Guidance Booklet.</a:t>
            </a:r>
          </a:p>
          <a:p>
            <a:endParaRPr lang="en-GB" dirty="0"/>
          </a:p>
          <a:p>
            <a:r>
              <a:rPr lang="en-GB" dirty="0"/>
              <a:t>To create a safe space for attendees,</a:t>
            </a:r>
            <a:r>
              <a:rPr lang="en-GB" baseline="0" dirty="0"/>
              <a:t> facilitators can create ‘rules’ for the workshop. It is important the space is non-judgemental and supportive, that personal stories/experiences shared in the workshop are kept confidential, and that feedback on creative work is given positively. It can be helpful to frame feedback in terms of what individuals liked about someone’s work and what they would like to see more of. There is a handout on ‘Giving Helpful Feedback’ in the Guidance Booklet.</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5</a:t>
            </a:fld>
            <a:endParaRPr lang="en-GB"/>
          </a:p>
        </p:txBody>
      </p:sp>
    </p:spTree>
    <p:extLst>
      <p:ext uri="{BB962C8B-B14F-4D97-AF65-F5344CB8AC3E}">
        <p14:creationId xmlns:p14="http://schemas.microsoft.com/office/powerpoint/2010/main" val="453400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workshop,</a:t>
            </a:r>
            <a:r>
              <a:rPr lang="en-GB" baseline="0" dirty="0"/>
              <a:t> individuals will be introduced to materials which we hope will inspire creative work. These materials are both archaeological and contemporary, the quotes which showcase the latter being taken from workshops run by the Continuing Bonds: Creative Dissemination project.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6</a:t>
            </a:fld>
            <a:endParaRPr lang="en-GB"/>
          </a:p>
        </p:txBody>
      </p:sp>
    </p:spTree>
    <p:extLst>
      <p:ext uri="{BB962C8B-B14F-4D97-AF65-F5344CB8AC3E}">
        <p14:creationId xmlns:p14="http://schemas.microsoft.com/office/powerpoint/2010/main" val="1112354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Many</a:t>
            </a:r>
            <a:r>
              <a:rPr lang="en-GB" baseline="0" dirty="0"/>
              <a:t> individuals and organisations say we do not talk enough about death, dying, bereavement and grief. </a:t>
            </a:r>
          </a:p>
          <a:p>
            <a:endParaRPr lang="en-GB" baseline="0" dirty="0"/>
          </a:p>
          <a:p>
            <a:r>
              <a:rPr lang="en-GB" baseline="0" dirty="0"/>
              <a:t>This quote comes from a health and care professional who took part in a research workshop.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7</a:t>
            </a:fld>
            <a:endParaRPr lang="en-GB"/>
          </a:p>
        </p:txBody>
      </p:sp>
    </p:spTree>
    <p:extLst>
      <p:ext uri="{BB962C8B-B14F-4D97-AF65-F5344CB8AC3E}">
        <p14:creationId xmlns:p14="http://schemas.microsoft.com/office/powerpoint/2010/main" val="1269215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a:t>
            </a:r>
            <a:r>
              <a:rPr lang="en-GB" baseline="0" dirty="0"/>
              <a:t> is important for individuals to feel able to talk about death if they need or wish to. This quote explains how not talking about death can lead to difficulties, which can be for the dying and for the bereaved.</a:t>
            </a:r>
          </a:p>
          <a:p>
            <a:endParaRPr lang="en-GB" baseline="0" dirty="0"/>
          </a:p>
          <a:p>
            <a:r>
              <a:rPr lang="en-GB" baseline="0" dirty="0"/>
              <a:t>Embedded within this account is the sense that there is a ‘right’ thing to do – for a person to ‘sort’ their affairs out if they know they are dying and have time enough to do so. Interestingly, this account contrasts with another person’s account, who passionately described not forcing a person into talking about their own death if they are not ready. It seems there are two ‘right’ things to do which do not sit neatly together. This is an example of the politics of death, which is explored later in the teaching slides for workshop 2 (Deepening Connection).</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8</a:t>
            </a:fld>
            <a:endParaRPr lang="en-GB"/>
          </a:p>
        </p:txBody>
      </p:sp>
    </p:spTree>
    <p:extLst>
      <p:ext uri="{BB962C8B-B14F-4D97-AF65-F5344CB8AC3E}">
        <p14:creationId xmlns:p14="http://schemas.microsoft.com/office/powerpoint/2010/main" val="3770377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solidFill>
                  <a:srgbClr val="FF0000"/>
                </a:solidFill>
                <a:cs typeface="Calibri"/>
              </a:rPr>
              <a:t>In the modern Western world</a:t>
            </a:r>
            <a:r>
              <a:rPr lang="en-GB" baseline="0" dirty="0">
                <a:solidFill>
                  <a:srgbClr val="FF0000"/>
                </a:solidFill>
                <a:cs typeface="Calibri"/>
              </a:rPr>
              <a:t> we often think about grief as progressing through a series of stages towards a place of acceptance, as suggested by </a:t>
            </a:r>
            <a:r>
              <a:rPr lang="en-GB" baseline="0" dirty="0" err="1">
                <a:solidFill>
                  <a:srgbClr val="FF0000"/>
                </a:solidFill>
                <a:cs typeface="Calibri"/>
              </a:rPr>
              <a:t>Kubler</a:t>
            </a:r>
            <a:r>
              <a:rPr lang="en-GB" baseline="0" dirty="0">
                <a:solidFill>
                  <a:srgbClr val="FF0000"/>
                </a:solidFill>
                <a:cs typeface="Calibri"/>
              </a:rPr>
              <a:t>-Ross in her 1969 book </a:t>
            </a:r>
            <a:r>
              <a:rPr lang="en-GB" i="1" baseline="0" dirty="0">
                <a:solidFill>
                  <a:srgbClr val="FF0000"/>
                </a:solidFill>
                <a:cs typeface="Calibri"/>
              </a:rPr>
              <a:t>On Death and Dying</a:t>
            </a:r>
            <a:r>
              <a:rPr lang="en-GB" i="0" baseline="0" dirty="0">
                <a:solidFill>
                  <a:srgbClr val="FF0000"/>
                </a:solidFill>
                <a:cs typeface="Calibri"/>
              </a:rPr>
              <a:t>. However, we know that individuals do not always experience grief in these ways and instead, the Continuing Bonds model as proposed by </a:t>
            </a:r>
            <a:r>
              <a:rPr lang="en-GB" i="0" baseline="0" dirty="0" err="1">
                <a:solidFill>
                  <a:srgbClr val="FF0000"/>
                </a:solidFill>
                <a:cs typeface="Calibri"/>
              </a:rPr>
              <a:t>Klass</a:t>
            </a:r>
            <a:r>
              <a:rPr lang="en-GB" i="0" baseline="0" dirty="0">
                <a:solidFill>
                  <a:srgbClr val="FF0000"/>
                </a:solidFill>
                <a:cs typeface="Calibri"/>
              </a:rPr>
              <a:t>, Silverman and </a:t>
            </a:r>
            <a:r>
              <a:rPr lang="en-GB" i="0" baseline="0" dirty="0" err="1">
                <a:solidFill>
                  <a:srgbClr val="FF0000"/>
                </a:solidFill>
                <a:cs typeface="Calibri"/>
              </a:rPr>
              <a:t>Nickman</a:t>
            </a:r>
            <a:r>
              <a:rPr lang="en-GB" i="0" baseline="0" dirty="0">
                <a:solidFill>
                  <a:srgbClr val="FF0000"/>
                </a:solidFill>
                <a:cs typeface="Calibri"/>
              </a:rPr>
              <a:t> (1996), might be more accurate.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i="0" baseline="0" dirty="0">
              <a:solidFill>
                <a:srgbClr val="FF0000"/>
              </a:solidFill>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i="0" baseline="0" dirty="0">
                <a:solidFill>
                  <a:srgbClr val="FF0000"/>
                </a:solidFill>
                <a:cs typeface="Calibri"/>
              </a:rPr>
              <a:t>Certainly, archaeologists have seen individuals to maintain their bonds with the dead and keep the dead close across time and across cultures. </a:t>
            </a:r>
            <a:endParaRPr lang="en-GB" dirty="0">
              <a:solidFill>
                <a:srgbClr val="FF0000"/>
              </a:solidFill>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solidFill>
                <a:srgbClr val="FF0000"/>
              </a:solidFill>
              <a:cs typeface="Calibri"/>
            </a:endParaRPr>
          </a:p>
        </p:txBody>
      </p:sp>
      <p:sp>
        <p:nvSpPr>
          <p:cNvPr id="4" name="Slide Number Placeholder 3"/>
          <p:cNvSpPr>
            <a:spLocks noGrp="1"/>
          </p:cNvSpPr>
          <p:nvPr>
            <p:ph type="sldNum" sz="quarter" idx="10"/>
          </p:nvPr>
        </p:nvSpPr>
        <p:spPr/>
        <p:txBody>
          <a:bodyPr/>
          <a:lstStyle/>
          <a:p>
            <a:fld id="{B65972C6-0D61-46D0-8178-E226BF840045}" type="slidenum">
              <a:rPr lang="en-GB" smtClean="0"/>
              <a:t>9</a:t>
            </a:fld>
            <a:endParaRPr lang="en-GB"/>
          </a:p>
        </p:txBody>
      </p:sp>
    </p:spTree>
    <p:extLst>
      <p:ext uri="{BB962C8B-B14F-4D97-AF65-F5344CB8AC3E}">
        <p14:creationId xmlns:p14="http://schemas.microsoft.com/office/powerpoint/2010/main" val="2746427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we rarely talk about death in ‘normal’ conversation in Western society, we are often unaware of what other people ‘do’ with their</a:t>
            </a:r>
            <a:r>
              <a:rPr lang="en-GB" baseline="0" dirty="0"/>
              <a:t> loved ones. As a result, we are unsure about what is normal. If we have not encountered keeping the dead close physically this might evoke feelings of disgust or revulsion, however, keeping the dead close is normal and has been for many years.</a:t>
            </a:r>
          </a:p>
          <a:p>
            <a:endParaRPr lang="en-GB" baseline="0" dirty="0"/>
          </a:p>
          <a:p>
            <a:r>
              <a:rPr lang="en-GB" baseline="0" dirty="0"/>
              <a:t>The quotes here exemplify people in modern day keeping the dead close in the form of ashes.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10</a:t>
            </a:fld>
            <a:endParaRPr lang="en-GB"/>
          </a:p>
        </p:txBody>
      </p:sp>
    </p:spTree>
    <p:extLst>
      <p:ext uri="{BB962C8B-B14F-4D97-AF65-F5344CB8AC3E}">
        <p14:creationId xmlns:p14="http://schemas.microsoft.com/office/powerpoint/2010/main" val="3946019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Keeping</a:t>
            </a:r>
            <a:r>
              <a:rPr lang="en-GB" baseline="0" dirty="0"/>
              <a:t> ashes close is something we do in modern-day life and is something we have done for years.</a:t>
            </a:r>
          </a:p>
          <a:p>
            <a:endParaRPr lang="en-GB" baseline="0" dirty="0"/>
          </a:p>
          <a:p>
            <a:r>
              <a:rPr lang="en-GB" baseline="0" dirty="0"/>
              <a:t>This example (the Plastered Skulls from the Neolithic Middle East) demonstrates an example where the dead were kept tangibly close. Some people were buried beneath the floor of the house after death. The skulls of some of these individuals were then excavated by the inhabitants and a face of plaster was re-created over the dry bone. They were then kept within the household or courtyards. The skulls show evidence of breakage and repair suggesting that they were handled and cared for. </a:t>
            </a:r>
          </a:p>
          <a:p>
            <a:endParaRPr lang="en-GB" baseline="0" dirty="0"/>
          </a:p>
        </p:txBody>
      </p:sp>
      <p:sp>
        <p:nvSpPr>
          <p:cNvPr id="4" name="Slide Number Placeholder 3"/>
          <p:cNvSpPr>
            <a:spLocks noGrp="1"/>
          </p:cNvSpPr>
          <p:nvPr>
            <p:ph type="sldNum" sz="quarter" idx="10"/>
          </p:nvPr>
        </p:nvSpPr>
        <p:spPr/>
        <p:txBody>
          <a:bodyPr/>
          <a:lstStyle/>
          <a:p>
            <a:fld id="{B65972C6-0D61-46D0-8178-E226BF840045}" type="slidenum">
              <a:rPr lang="en-GB" smtClean="0"/>
              <a:t>11</a:t>
            </a:fld>
            <a:endParaRPr lang="en-GB"/>
          </a:p>
        </p:txBody>
      </p:sp>
    </p:spTree>
    <p:extLst>
      <p:ext uri="{BB962C8B-B14F-4D97-AF65-F5344CB8AC3E}">
        <p14:creationId xmlns:p14="http://schemas.microsoft.com/office/powerpoint/2010/main" val="2448195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Throughout</a:t>
            </a:r>
            <a:r>
              <a:rPr lang="en-GB" baseline="0" dirty="0"/>
              <a:t> time and (geographical space), we see that individuals have remembered their dead for years and across generations. Thus, archaeology teaches us we are never quite done with the dead. This shows us how there is no ‘time-limit’ on loss or grief. This concept – that there is no time limit on loss or grief – is different to many of the messages we get in modern day society which affords us three days bereavement leave and often expects us to move towards a place of acceptance or ‘closure’. </a:t>
            </a:r>
          </a:p>
          <a:p>
            <a:endParaRPr lang="en-GB" baseline="0" dirty="0"/>
          </a:p>
          <a:p>
            <a:r>
              <a:rPr lang="en-GB" baseline="0" dirty="0"/>
              <a:t>Objects are often powerful evokers of memory and help us retain relationships with the dead. Many people retain objects which belonged to the dead or heirlooms. There are also objects placed/buried with the dead which archaeologists find during excavations such as … enter the hairpin info.  </a:t>
            </a:r>
          </a:p>
          <a:p>
            <a:endParaRPr lang="en-GB" baseline="0" dirty="0"/>
          </a:p>
          <a:p>
            <a:r>
              <a:rPr lang="en-GB" baseline="0" dirty="0"/>
              <a:t>The dead place debts upon us with the ‘stuff’ of their lives which they leave behind. This stuff can sometime be problematic or ‘out of the ordinary’, as this quote shows us. For many these objects can also be a comfort.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12</a:t>
            </a:fld>
            <a:endParaRPr lang="en-GB"/>
          </a:p>
        </p:txBody>
      </p:sp>
    </p:spTree>
    <p:extLst>
      <p:ext uri="{BB962C8B-B14F-4D97-AF65-F5344CB8AC3E}">
        <p14:creationId xmlns:p14="http://schemas.microsoft.com/office/powerpoint/2010/main" val="404119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There may be multiple reasons</a:t>
            </a:r>
            <a:r>
              <a:rPr lang="en-GB" baseline="0" dirty="0"/>
              <a:t> why the objects we are left with are difficult.</a:t>
            </a:r>
            <a:endParaRPr lang="en-GB" dirty="0"/>
          </a:p>
          <a:p>
            <a:endParaRPr lang="en-GB" dirty="0"/>
          </a:p>
          <a:p>
            <a:r>
              <a:rPr lang="en-GB" dirty="0"/>
              <a:t>One</a:t>
            </a:r>
            <a:r>
              <a:rPr lang="en-GB" baseline="0" dirty="0"/>
              <a:t> reason why objects which belonged to- or are associated with- the dead are ‘difficult’, is because they are perishable and therefore require a quick decision to be made. Rather than a person taking their time with an object, they are forced to take a decision (e.g. throwing an object away) which doesn’t feel right in terms of where they are with their grief. </a:t>
            </a:r>
          </a:p>
          <a:p>
            <a:endParaRPr lang="en-GB" baseline="0" dirty="0"/>
          </a:p>
          <a:p>
            <a:r>
              <a:rPr lang="en-GB" baseline="0" dirty="0"/>
              <a:t>This quote depicts the dilemma that flowers which belonged to the dead pose to the living. Perhaps they are difficult to throw away because they do not feel they ‘belong’ to the living (and therefore it is not their right to make the choice), or because they symbolise an act of ‘moving on’ which does not feel right. </a:t>
            </a:r>
          </a:p>
          <a:p>
            <a:endParaRPr lang="en-GB" baseline="0" dirty="0"/>
          </a:p>
          <a:p>
            <a:r>
              <a:rPr lang="en-GB" baseline="0" dirty="0"/>
              <a:t>How we feel about- and treat- objects can change over time. For example, a person may initially need to wear an item of clothing which belonged to the deceased for comfort, which later becomes too painful to wear. Or, vice versa: an item of clothing which feels too painful to wear initially becomes a way of the individual continuing their bond with the deceased and incorporating them into their daily life later on.</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13</a:t>
            </a:fld>
            <a:endParaRPr lang="en-GB"/>
          </a:p>
        </p:txBody>
      </p:sp>
    </p:spTree>
    <p:extLst>
      <p:ext uri="{BB962C8B-B14F-4D97-AF65-F5344CB8AC3E}">
        <p14:creationId xmlns:p14="http://schemas.microsoft.com/office/powerpoint/2010/main" val="1450980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Some of the objects we are left with are intensely connected with the person,</a:t>
            </a:r>
            <a:r>
              <a:rPr lang="en-GB" baseline="0" dirty="0"/>
              <a:t> as is showcased in this quote.</a:t>
            </a:r>
          </a:p>
          <a:p>
            <a:endParaRPr lang="en-GB" u="sng" baseline="0" dirty="0"/>
          </a:p>
          <a:p>
            <a:r>
              <a:rPr lang="en-GB" u="sng" baseline="0" dirty="0"/>
              <a:t>[Optional] Exercise. 5 minutes:</a:t>
            </a:r>
          </a:p>
          <a:p>
            <a:endParaRPr lang="en-GB" baseline="0" dirty="0"/>
          </a:p>
          <a:p>
            <a:r>
              <a:rPr lang="en-GB" baseline="0" dirty="0"/>
              <a:t>Have attendees had any objects which represented the deceased and which are meaningful to them?</a:t>
            </a:r>
          </a:p>
          <a:p>
            <a:endParaRPr lang="en-GB" baseline="0" dirty="0"/>
          </a:p>
          <a:p>
            <a:r>
              <a:rPr lang="en-GB" baseline="0" dirty="0"/>
              <a:t>(It is important individuals have the option </a:t>
            </a:r>
            <a:r>
              <a:rPr lang="en-GB" i="1" baseline="0" dirty="0"/>
              <a:t>not</a:t>
            </a:r>
            <a:r>
              <a:rPr lang="en-GB" i="0" baseline="0" dirty="0"/>
              <a:t> to share and to keep their reflection personal). </a:t>
            </a:r>
            <a:r>
              <a:rPr lang="en-GB" baseline="0" dirty="0"/>
              <a:t>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14</a:t>
            </a:fld>
            <a:endParaRPr lang="en-GB"/>
          </a:p>
        </p:txBody>
      </p:sp>
    </p:spTree>
    <p:extLst>
      <p:ext uri="{BB962C8B-B14F-4D97-AF65-F5344CB8AC3E}">
        <p14:creationId xmlns:p14="http://schemas.microsoft.com/office/powerpoint/2010/main" val="729700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following 5 slides</a:t>
            </a:r>
            <a:r>
              <a:rPr lang="en-GB" baseline="0" dirty="0"/>
              <a:t> showcase objects which can inspire creative writing and poetic pieces. </a:t>
            </a:r>
            <a:endParaRPr lang="en-GB" baseline="0" dirty="0" smtClean="0"/>
          </a:p>
          <a:p>
            <a:endParaRPr lang="en-GB" baseline="0" dirty="0" smtClean="0"/>
          </a:p>
          <a:p>
            <a:r>
              <a:rPr lang="en-GB" baseline="0" dirty="0" smtClean="0"/>
              <a:t>Feel free to jot down some initial thoughts and reactions to the objects.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15</a:t>
            </a:fld>
            <a:endParaRPr lang="en-GB"/>
          </a:p>
        </p:txBody>
      </p:sp>
    </p:spTree>
    <p:extLst>
      <p:ext uri="{BB962C8B-B14F-4D97-AF65-F5344CB8AC3E}">
        <p14:creationId xmlns:p14="http://schemas.microsoft.com/office/powerpoint/2010/main" val="2969588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B65972C6-0D61-46D0-8178-E226BF840045}" type="slidenum">
              <a:rPr lang="en-GB" smtClean="0"/>
              <a:t>20</a:t>
            </a:fld>
            <a:endParaRPr lang="en-GB"/>
          </a:p>
        </p:txBody>
      </p:sp>
    </p:spTree>
    <p:extLst>
      <p:ext uri="{BB962C8B-B14F-4D97-AF65-F5344CB8AC3E}">
        <p14:creationId xmlns:p14="http://schemas.microsoft.com/office/powerpoint/2010/main" val="683574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The objects showcased and the quote above embody some of the legacy which individuals leave behind. Sometimes this is purposeful – we chose to bequeath objects such as jewellery to particular loved ones or ask that their ashes are kept ‘in the light’. Sometimes we have less control over this and it is the objects others choose for us (e.g. the jewellery we are buried in) or which society chooses for us (e.g. the pots buried next to us) which become our legacy many years on.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[Optional] Exercise. 10 minutes: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This exercise involves free-writing for five minutes, starting with the phrase, ‘The object I would have as my legacy is…’.</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Free writing is a method which can provide a starting place for a piece, help a writer develop their ideas or move an individual past writer’s block. The idea is to write whatever comes into a person’s mind without censoring oneself. Writers are advised not to go back and read what they have written during the five minutes and not to worry about correcting spelling or grammar at this point.</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Afterwards, individuals may wish to share what they have written.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22</a:t>
            </a:fld>
            <a:endParaRPr lang="en-GB"/>
          </a:p>
        </p:txBody>
      </p:sp>
    </p:spTree>
    <p:extLst>
      <p:ext uri="{BB962C8B-B14F-4D97-AF65-F5344CB8AC3E}">
        <p14:creationId xmlns:p14="http://schemas.microsoft.com/office/powerpoint/2010/main" val="26053168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Throughout the slides so far, we have mentioned or showcased many objects, from a jar of Horlicks, to misshapen shoes to plastered skulls. The following exercise can help individuals to use these objects (or an object of their own choosing) as inspiration. Writers can write with themselves as the narrator (e.g. I remember my mother’s necklace…) or by using a character (e.g. Harry pulled a grey box from under the bed and blew the dust from the lid…).</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[Optional] Exercise. 10 minutes: </a:t>
            </a:r>
          </a:p>
          <a:p>
            <a:endParaRPr lang="en-GB" dirty="0"/>
          </a:p>
          <a:p>
            <a:r>
              <a:rPr lang="en-GB" baseline="0" dirty="0"/>
              <a:t>Free-writing for 5 minutes, using the sentence ‘As I think about the [insert object], I…’ / ‘As [insert character’s name] thought about the [insert object], s/he …’. </a:t>
            </a:r>
          </a:p>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Afterwards, individuals may wish to share what they have written. </a:t>
            </a:r>
          </a:p>
          <a:p>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23</a:t>
            </a:fld>
            <a:endParaRPr lang="en-GB"/>
          </a:p>
        </p:txBody>
      </p:sp>
    </p:spTree>
    <p:extLst>
      <p:ext uri="{BB962C8B-B14F-4D97-AF65-F5344CB8AC3E}">
        <p14:creationId xmlns:p14="http://schemas.microsoft.com/office/powerpoint/2010/main" val="27179136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Between this workshop and the next, attendees are advised to let the materials ‘work’ on them and send time gathering their thoughts. There will be more time set aside for writing in the second- and especially the third- workshops.</a:t>
            </a:r>
          </a:p>
          <a:p>
            <a:endParaRPr lang="en-GB" baseline="0" dirty="0"/>
          </a:p>
          <a:p>
            <a:r>
              <a:rPr lang="en-GB" baseline="0" dirty="0"/>
              <a:t>If individuals would like to bring an object from home (or a photo of this) to the next workshop as inspiration they are welcome to. Attendees might like to bring objects which remind them of their deceased loved ones or an object which they would like to have as their legacy.</a:t>
            </a:r>
          </a:p>
          <a:p>
            <a:endParaRPr lang="en-GB" baseline="0" dirty="0"/>
          </a:p>
          <a:p>
            <a:r>
              <a:rPr lang="en-GB" baseline="0" dirty="0"/>
              <a:t>Talking about death and dying can bring up thoughts and emotions which are difficult or unexpected. Remind attendees to look after themselves and to use sources of support if needed. There is an example of a Sources of Support document in the Guidance Booklet. Sources of support will need to be developed specifically for the geographical area workshops are being facilitated in.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24</a:t>
            </a:fld>
            <a:endParaRPr lang="en-GB"/>
          </a:p>
        </p:txBody>
      </p:sp>
    </p:spTree>
    <p:extLst>
      <p:ext uri="{BB962C8B-B14F-4D97-AF65-F5344CB8AC3E}">
        <p14:creationId xmlns:p14="http://schemas.microsoft.com/office/powerpoint/2010/main" val="672839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next workshop is called Deepening Connection. In this workshop, individuals will have the opportunity to engage</a:t>
            </a:r>
            <a:r>
              <a:rPr lang="en-GB" baseline="0" dirty="0"/>
              <a:t> again with the objects and archaeological case studies. They will be introduced to more archaeological and contemporary inspiration material and will be given some basic creative writing/poetry guidance.</a:t>
            </a:r>
          </a:p>
          <a:p>
            <a:endParaRPr lang="en-GB" baseline="0" dirty="0"/>
          </a:p>
          <a:p>
            <a:r>
              <a:rPr lang="en-GB" baseline="0" dirty="0"/>
              <a:t>Individuals will have time to start developing their piece/develop their piece further.</a:t>
            </a:r>
          </a:p>
          <a:p>
            <a:endParaRPr lang="en-GB" baseline="0" dirty="0"/>
          </a:p>
          <a:p>
            <a:r>
              <a:rPr lang="en-GB" baseline="0" dirty="0"/>
              <a:t>We would encourage participants (if they like) to ‘buddy up’ with another writer/poet from this workshop (workshop 1) so that they can swap their pieces and get feedback on these. </a:t>
            </a:r>
          </a:p>
          <a:p>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25</a:t>
            </a:fld>
            <a:endParaRPr lang="en-GB"/>
          </a:p>
        </p:txBody>
      </p:sp>
    </p:spTree>
    <p:extLst>
      <p:ext uri="{BB962C8B-B14F-4D97-AF65-F5344CB8AC3E}">
        <p14:creationId xmlns:p14="http://schemas.microsoft.com/office/powerpoint/2010/main" val="35323355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[Optional] Exercise.</a:t>
            </a:r>
            <a:r>
              <a:rPr lang="en-GB" baseline="0" dirty="0"/>
              <a:t> 10 minutes</a:t>
            </a:r>
            <a:r>
              <a:rPr lang="en-GB" dirty="0"/>
              <a:t>: </a:t>
            </a:r>
          </a:p>
          <a:p>
            <a:endParaRPr lang="en-GB" dirty="0"/>
          </a:p>
          <a:p>
            <a:r>
              <a:rPr lang="en-GB" dirty="0"/>
              <a:t>To create a ‘break’ between considering</a:t>
            </a:r>
            <a:r>
              <a:rPr lang="en-GB" baseline="0" dirty="0"/>
              <a:t> what can be a difficult topic and attendees leaving the workshop, it can be useful to insert an art exercise for individuals to engage in before they leave.</a:t>
            </a:r>
          </a:p>
          <a:p>
            <a:endParaRPr lang="en-GB" baseline="0" dirty="0"/>
          </a:p>
          <a:p>
            <a:r>
              <a:rPr lang="en-GB" baseline="0" dirty="0"/>
              <a:t>This art exercise is inspired by Argentinian cave art produced 9-13 thousand years ago, where individuals stencilled their hands onto cave walls (see next slide). These handprints are both personal and anonymous. </a:t>
            </a:r>
          </a:p>
          <a:p>
            <a:endParaRPr lang="en-GB" baseline="0" dirty="0"/>
          </a:p>
          <a:p>
            <a:r>
              <a:rPr lang="en-GB" baseline="0" dirty="0"/>
              <a:t>The exercise invites individuals to draw round their hands on a sheet and write within the shape something they are taking with them from the workshop or something they wish to leave behind.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26</a:t>
            </a:fld>
            <a:endParaRPr lang="en-GB"/>
          </a:p>
        </p:txBody>
      </p:sp>
    </p:spTree>
    <p:extLst>
      <p:ext uri="{BB962C8B-B14F-4D97-AF65-F5344CB8AC3E}">
        <p14:creationId xmlns:p14="http://schemas.microsoft.com/office/powerpoint/2010/main" val="20884903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Argentinian cave art produced 9-13 thousand years ago by individuals stencilling their hands onto cave walls. The prints left are both personal and anonymous.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27</a:t>
            </a:fld>
            <a:endParaRPr lang="en-GB"/>
          </a:p>
        </p:txBody>
      </p:sp>
    </p:spTree>
    <p:extLst>
      <p:ext uri="{BB962C8B-B14F-4D97-AF65-F5344CB8AC3E}">
        <p14:creationId xmlns:p14="http://schemas.microsoft.com/office/powerpoint/2010/main" val="1355460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Workshop</a:t>
            </a:r>
            <a:r>
              <a:rPr lang="en-GB" baseline="0" dirty="0"/>
              <a:t> ends.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28</a:t>
            </a:fld>
            <a:endParaRPr lang="en-GB"/>
          </a:p>
        </p:txBody>
      </p:sp>
    </p:spTree>
    <p:extLst>
      <p:ext uri="{BB962C8B-B14F-4D97-AF65-F5344CB8AC3E}">
        <p14:creationId xmlns:p14="http://schemas.microsoft.com/office/powerpoint/2010/main" val="31536019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29</a:t>
            </a:fld>
            <a:endParaRPr lang="en-GB"/>
          </a:p>
        </p:txBody>
      </p:sp>
    </p:spTree>
    <p:extLst>
      <p:ext uri="{BB962C8B-B14F-4D97-AF65-F5344CB8AC3E}">
        <p14:creationId xmlns:p14="http://schemas.microsoft.com/office/powerpoint/2010/main" val="31536019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This workshop should</a:t>
            </a:r>
            <a:r>
              <a:rPr lang="en-GB" baseline="0" dirty="0"/>
              <a:t> take 1.5 - 2 hours to complete. </a:t>
            </a:r>
            <a:endParaRPr lang="en-GB" dirty="0"/>
          </a:p>
          <a:p>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30</a:t>
            </a:fld>
            <a:endParaRPr lang="en-GB"/>
          </a:p>
        </p:txBody>
      </p:sp>
    </p:spTree>
    <p:extLst>
      <p:ext uri="{BB962C8B-B14F-4D97-AF65-F5344CB8AC3E}">
        <p14:creationId xmlns:p14="http://schemas.microsoft.com/office/powerpoint/2010/main" val="10702407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workshop provides a re-cap</a:t>
            </a:r>
            <a:r>
              <a:rPr lang="en-GB" baseline="0" dirty="0"/>
              <a:t> on W1, encourages sharing of creative work and inspiration materials, and spends time looking at the politics of death. Individuals will have the opportunity to spend time re-engaging with the materials from last time, working independently on their piece, or learning about writing or poetry theory. </a:t>
            </a:r>
          </a:p>
          <a:p>
            <a:endParaRPr lang="en-GB" baseline="0" dirty="0"/>
          </a:p>
          <a:p>
            <a:r>
              <a:rPr lang="en-GB" baseline="0" dirty="0"/>
              <a:t>The timetable above gives suggested timings but you may wish to change these depending on the time you have available. In particular, we would encourage extending the amount of independent writing time given to individuals. </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31</a:t>
            </a:fld>
            <a:endParaRPr lang="en-GB"/>
          </a:p>
        </p:txBody>
      </p:sp>
    </p:spTree>
    <p:extLst>
      <p:ext uri="{BB962C8B-B14F-4D97-AF65-F5344CB8AC3E}">
        <p14:creationId xmlns:p14="http://schemas.microsoft.com/office/powerpoint/2010/main" val="33115686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workshops are designed as a set of three however it is possible for an individual to attend just workshop one or two (not workshop three) without attending the rest providing they</a:t>
            </a:r>
            <a:r>
              <a:rPr lang="en-GB" baseline="0" dirty="0"/>
              <a:t> are sent the slides from the other workshops.</a:t>
            </a:r>
          </a:p>
          <a:p>
            <a:endParaRPr lang="en-GB" baseline="0" dirty="0"/>
          </a:p>
          <a:p>
            <a:r>
              <a:rPr lang="en-GB" baseline="0" dirty="0"/>
              <a:t>Those new to the project at this second workshop will need to pick up a Sources of Support sheet and a Giving Helpful Feedback sheet.</a:t>
            </a:r>
          </a:p>
          <a:p>
            <a:endParaRPr lang="en-GB" baseline="0" dirty="0"/>
          </a:p>
        </p:txBody>
      </p:sp>
      <p:sp>
        <p:nvSpPr>
          <p:cNvPr id="4" name="Slide Number Placeholder 3"/>
          <p:cNvSpPr>
            <a:spLocks noGrp="1"/>
          </p:cNvSpPr>
          <p:nvPr>
            <p:ph type="sldNum" sz="quarter" idx="10"/>
          </p:nvPr>
        </p:nvSpPr>
        <p:spPr/>
        <p:txBody>
          <a:bodyPr/>
          <a:lstStyle/>
          <a:p>
            <a:fld id="{B65972C6-0D61-46D0-8178-E226BF840045}" type="slidenum">
              <a:rPr lang="en-GB" smtClean="0"/>
              <a:t>32</a:t>
            </a:fld>
            <a:endParaRPr lang="en-GB"/>
          </a:p>
        </p:txBody>
      </p:sp>
    </p:spTree>
    <p:extLst>
      <p:ext uri="{BB962C8B-B14F-4D97-AF65-F5344CB8AC3E}">
        <p14:creationId xmlns:p14="http://schemas.microsoft.com/office/powerpoint/2010/main" val="8440628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a:t>
            </a:r>
            <a:r>
              <a:rPr lang="en-GB" baseline="0" dirty="0"/>
              <a:t> second workshop – Deepening Connection – will include more writing time, more discussion time about the objects and with each other, some sharing of attendees work and introduction to some writing/poetry theory.</a:t>
            </a:r>
          </a:p>
          <a:p>
            <a:endParaRPr lang="en-GB" baseline="0" dirty="0"/>
          </a:p>
          <a:p>
            <a:r>
              <a:rPr lang="en-GB" baseline="0" dirty="0"/>
              <a:t>Attendees will be invited again to ‘buddy up’ for feedback and to take part again in the art exercise.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33</a:t>
            </a:fld>
            <a:endParaRPr lang="en-GB"/>
          </a:p>
        </p:txBody>
      </p:sp>
    </p:spTree>
    <p:extLst>
      <p:ext uri="{BB962C8B-B14F-4D97-AF65-F5344CB8AC3E}">
        <p14:creationId xmlns:p14="http://schemas.microsoft.com/office/powerpoint/2010/main" val="6774799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Although the materials might spark personal thoughts or memories, the workshop (as is true for all three workshops) is not intended to be ‘therapy’. We would encourage participants to look after themselves in terms of allowing themselves to ‘hold back’ emotionally if this feels needed and to use the ‘sources of support’ given.</a:t>
            </a:r>
          </a:p>
          <a:p>
            <a:endParaRPr lang="en-GB" dirty="0"/>
          </a:p>
          <a:p>
            <a:r>
              <a:rPr lang="en-GB" dirty="0"/>
              <a:t>To create a safe space for attendees,</a:t>
            </a:r>
            <a:r>
              <a:rPr lang="en-GB" baseline="0" dirty="0"/>
              <a:t> facilitators can create ‘rules’ for the workshop. It is important the space is non-judgemental and supportive, that personal stories/experiences shared in the workshop are kept confidential, and that feedback on creative work is given positively. It can be helpful to frame feedback in terms of what individuals liked about someone’s work and what they would like to see more of. There is a handout on ‘Giving Helpful Feedback’ in the Guidance Notes.</a:t>
            </a:r>
          </a:p>
          <a:p>
            <a:endParaRPr lang="en-GB" baseline="0" dirty="0"/>
          </a:p>
        </p:txBody>
      </p:sp>
      <p:sp>
        <p:nvSpPr>
          <p:cNvPr id="4" name="Slide Number Placeholder 3"/>
          <p:cNvSpPr>
            <a:spLocks noGrp="1"/>
          </p:cNvSpPr>
          <p:nvPr>
            <p:ph type="sldNum" sz="quarter" idx="10"/>
          </p:nvPr>
        </p:nvSpPr>
        <p:spPr/>
        <p:txBody>
          <a:bodyPr/>
          <a:lstStyle/>
          <a:p>
            <a:fld id="{B65972C6-0D61-46D0-8178-E226BF840045}" type="slidenum">
              <a:rPr lang="en-GB" smtClean="0"/>
              <a:t>34</a:t>
            </a:fld>
            <a:endParaRPr lang="en-GB"/>
          </a:p>
        </p:txBody>
      </p:sp>
    </p:spTree>
    <p:extLst>
      <p:ext uri="{BB962C8B-B14F-4D97-AF65-F5344CB8AC3E}">
        <p14:creationId xmlns:p14="http://schemas.microsoft.com/office/powerpoint/2010/main" val="3436078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ultimate</a:t>
            </a:r>
            <a:r>
              <a:rPr lang="en-GB" baseline="0" dirty="0"/>
              <a:t> aim of the workshops are to widen the boundaries on talking about death, dying, bereavement and grief. This is to target the sense that talking about death is often felt ‘taboo’ in Western society which can lead to problems like individuals not writing wills or telling their loved ones what they would like for the funeral, to individuals not knowing what is ‘normal’ to experience when bereaved, and to individuals who are bereaved not feeling/being supported by those around them.</a:t>
            </a:r>
          </a:p>
          <a:p>
            <a:endParaRPr lang="en-GB" baseline="0" dirty="0"/>
          </a:p>
        </p:txBody>
      </p:sp>
      <p:sp>
        <p:nvSpPr>
          <p:cNvPr id="4" name="Slide Number Placeholder 3"/>
          <p:cNvSpPr>
            <a:spLocks noGrp="1"/>
          </p:cNvSpPr>
          <p:nvPr>
            <p:ph type="sldNum" sz="quarter" idx="10"/>
          </p:nvPr>
        </p:nvSpPr>
        <p:spPr/>
        <p:txBody>
          <a:bodyPr/>
          <a:lstStyle/>
          <a:p>
            <a:fld id="{B65972C6-0D61-46D0-8178-E226BF840045}" type="slidenum">
              <a:rPr lang="en-GB" smtClean="0"/>
              <a:t>35</a:t>
            </a:fld>
            <a:endParaRPr lang="en-GB"/>
          </a:p>
        </p:txBody>
      </p:sp>
    </p:spTree>
    <p:extLst>
      <p:ext uri="{BB962C8B-B14F-4D97-AF65-F5344CB8AC3E}">
        <p14:creationId xmlns:p14="http://schemas.microsoft.com/office/powerpoint/2010/main" val="39793018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a:t>
            </a:r>
            <a:r>
              <a:rPr lang="en-GB" baseline="0" dirty="0"/>
              <a:t> workshop 1, individuals were introduced to the idea that throughout time and across the globe, individuals have kept the dead close. Rather than ‘moving on’, humans tend to keep the memories and legacies of loved ones alive, and often do this through objects. Workshop 1 touched on how death can be a tricky and political time, something which will explored further in this present workshop. </a:t>
            </a:r>
          </a:p>
          <a:p>
            <a:endParaRPr lang="en-GB" baseline="0" dirty="0"/>
          </a:p>
          <a:p>
            <a:r>
              <a:rPr lang="en-GB" baseline="0" dirty="0"/>
              <a:t>Attendees were shown contemporary accounts of death, dying, bereavement and grief, as well as archaeological materials and objects. Individuals spent time free-writing also.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36</a:t>
            </a:fld>
            <a:endParaRPr lang="en-GB"/>
          </a:p>
        </p:txBody>
      </p:sp>
    </p:spTree>
    <p:extLst>
      <p:ext uri="{BB962C8B-B14F-4D97-AF65-F5344CB8AC3E}">
        <p14:creationId xmlns:p14="http://schemas.microsoft.com/office/powerpoint/2010/main" val="27279696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At</a:t>
            </a:r>
            <a:r>
              <a:rPr lang="en-GB" baseline="0" dirty="0"/>
              <a:t> the end of W1, individuals were asked (if they wanted to) to bring an object with them to this second workshop which was connected to their own legacy or that of a loved one. </a:t>
            </a:r>
          </a:p>
          <a:p>
            <a:endParaRPr lang="en-GB" baseline="0" dirty="0"/>
          </a:p>
          <a:p>
            <a:r>
              <a:rPr lang="en-GB" baseline="0" dirty="0"/>
              <a:t>Exercise. 5 minutes: What’s your story</a:t>
            </a:r>
          </a:p>
          <a:p>
            <a:r>
              <a:rPr lang="en-GB" baseline="0" dirty="0"/>
              <a:t>This is a time for attendees to share objects or any other observations with the group. This can be kept to five minutes if individuals share in smaller groups. </a:t>
            </a:r>
            <a:endParaRPr lang="en-GB" dirty="0"/>
          </a:p>
        </p:txBody>
      </p:sp>
      <p:sp>
        <p:nvSpPr>
          <p:cNvPr id="4" name="Slide Number Placeholder 3"/>
          <p:cNvSpPr>
            <a:spLocks noGrp="1"/>
          </p:cNvSpPr>
          <p:nvPr>
            <p:ph type="sldNum" sz="quarter" idx="10"/>
          </p:nvPr>
        </p:nvSpPr>
        <p:spPr/>
        <p:txBody>
          <a:bodyPr/>
          <a:lstStyle/>
          <a:p>
            <a:fld id="{EFD3F037-0858-4263-8E9D-BB499469EB00}" type="slidenum">
              <a:rPr lang="en-GB" smtClean="0"/>
              <a:t>37</a:t>
            </a:fld>
            <a:endParaRPr lang="en-GB"/>
          </a:p>
        </p:txBody>
      </p:sp>
    </p:spTree>
    <p:extLst>
      <p:ext uri="{BB962C8B-B14F-4D97-AF65-F5344CB8AC3E}">
        <p14:creationId xmlns:p14="http://schemas.microsoft.com/office/powerpoint/2010/main" val="22554637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Death</a:t>
            </a:r>
            <a:r>
              <a:rPr lang="en-GB" baseline="0" dirty="0"/>
              <a:t> can be a political time in which tensions run high and there seem to be no ‘rules’, or rules which clash with each other. At the heart of these issues is often a sense of respect (or disrespect) and the desire to do the ‘right’ thing by a person or in a particular situation.</a:t>
            </a:r>
          </a:p>
          <a:p>
            <a:endParaRPr lang="en-GB" baseline="0" dirty="0"/>
          </a:p>
          <a:p>
            <a:r>
              <a:rPr lang="en-GB" baseline="0" dirty="0"/>
              <a:t>This is exemplified in the quotes above.</a:t>
            </a:r>
          </a:p>
          <a:p>
            <a:endParaRPr lang="en-GB" baseline="0" dirty="0"/>
          </a:p>
          <a:p>
            <a:r>
              <a:rPr lang="en-GB" baseline="0" dirty="0"/>
              <a:t>Top left: This quote depicts how it was important to this individual that her friend’s grave was visited and cared for yet this wasn’t possible because she was buried close to her family in Ireland and far away from where her friends lived.  </a:t>
            </a:r>
          </a:p>
          <a:p>
            <a:endParaRPr lang="en-GB" baseline="0" dirty="0"/>
          </a:p>
          <a:p>
            <a:r>
              <a:rPr lang="en-GB" baseline="0" dirty="0"/>
              <a:t>Bottom left: This quote depicts how it was important to the individual that she was buried in clothes which depicted her personality and how this (in her opinion) didn’t happen.</a:t>
            </a:r>
          </a:p>
          <a:p>
            <a:endParaRPr lang="en-GB" baseline="0" dirty="0"/>
          </a:p>
          <a:p>
            <a:r>
              <a:rPr lang="en-GB" baseline="0" dirty="0"/>
              <a:t>Top right: This quote depicts how it was important to the individual that her dying friend’s wishes were carried out at her funeral and how this (perceivably) didn’t happen because her sister’s ‘wouldn’t listen’ to what she wanted. </a:t>
            </a:r>
          </a:p>
          <a:p>
            <a:endParaRPr lang="en-GB" baseline="0" dirty="0"/>
          </a:p>
          <a:p>
            <a:r>
              <a:rPr lang="en-GB" baseline="0" dirty="0"/>
              <a:t>Bottom right: This quote depicts how families can differ about who has possession of a loved ones’ ashes and the acceptability of ashes being split between family members.</a:t>
            </a:r>
          </a:p>
          <a:p>
            <a:endParaRPr lang="en-GB" baseline="0" dirty="0"/>
          </a:p>
          <a:p>
            <a:r>
              <a:rPr lang="en-GB" baseline="0" dirty="0"/>
              <a:t>(We would suggest picking one or two of the quotes on this slide rather than reading all four).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38</a:t>
            </a:fld>
            <a:endParaRPr lang="en-GB"/>
          </a:p>
        </p:txBody>
      </p:sp>
    </p:spTree>
    <p:extLst>
      <p:ext uri="{BB962C8B-B14F-4D97-AF65-F5344CB8AC3E}">
        <p14:creationId xmlns:p14="http://schemas.microsoft.com/office/powerpoint/2010/main" val="17329783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Due to medical advances we are living longer and experience longer-term care</a:t>
            </a:r>
            <a:r>
              <a:rPr lang="en-GB" baseline="0" dirty="0"/>
              <a:t> before death. This is what we often expect (and hope) for ourselves – a long life. Sudden and unexpected death can feel unjust and untimely.</a:t>
            </a:r>
          </a:p>
          <a:p>
            <a:endParaRPr lang="en-GB" baseline="0" dirty="0"/>
          </a:p>
          <a:p>
            <a:r>
              <a:rPr lang="en-GB" baseline="0" dirty="0"/>
              <a:t>Top right: This quote exemplifies how children may feel uncomfortable talking about their parents’ deaths. This has left the parent fearing their wishes (for their body and funeral) will not be heard, and by association carried out.</a:t>
            </a:r>
          </a:p>
          <a:p>
            <a:endParaRPr lang="en-GB" baseline="0" dirty="0"/>
          </a:p>
          <a:p>
            <a:r>
              <a:rPr lang="en-GB" baseline="0" dirty="0"/>
              <a:t>Bottom left: This quote exemplifies how individuals are sometimes not ready for death, even those who have lived what we perceive to be a long life.  </a:t>
            </a:r>
          </a:p>
          <a:p>
            <a:endParaRPr lang="en-GB" baseline="0" dirty="0"/>
          </a:p>
          <a:p>
            <a:r>
              <a:rPr lang="en-GB" baseline="0" dirty="0"/>
              <a:t>Exercise [optional]: 5 mins</a:t>
            </a:r>
          </a:p>
          <a:p>
            <a:r>
              <a:rPr lang="en-GB" baseline="0" dirty="0"/>
              <a:t>Open discussion with the group or see if people want to share their experiences</a:t>
            </a:r>
            <a:endParaRPr lang="en-GB" dirty="0"/>
          </a:p>
        </p:txBody>
      </p:sp>
      <p:sp>
        <p:nvSpPr>
          <p:cNvPr id="4" name="Slide Number Placeholder 3"/>
          <p:cNvSpPr>
            <a:spLocks noGrp="1"/>
          </p:cNvSpPr>
          <p:nvPr>
            <p:ph type="sldNum" sz="quarter" idx="10"/>
          </p:nvPr>
        </p:nvSpPr>
        <p:spPr/>
        <p:txBody>
          <a:bodyPr/>
          <a:lstStyle/>
          <a:p>
            <a:fld id="{EFD3F037-0858-4263-8E9D-BB499469EB00}" type="slidenum">
              <a:rPr lang="en-GB" smtClean="0"/>
              <a:t>39</a:t>
            </a:fld>
            <a:endParaRPr lang="en-GB"/>
          </a:p>
        </p:txBody>
      </p:sp>
    </p:spTree>
    <p:extLst>
      <p:ext uri="{BB962C8B-B14F-4D97-AF65-F5344CB8AC3E}">
        <p14:creationId xmlns:p14="http://schemas.microsoft.com/office/powerpoint/2010/main" val="41855197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Now is a good time to take a break as after this, individuals</a:t>
            </a:r>
            <a:r>
              <a:rPr lang="en-GB" baseline="0" dirty="0"/>
              <a:t> will be split into groups to either do some writing, learn some writing theory, or work on their piece.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40</a:t>
            </a:fld>
            <a:endParaRPr lang="en-GB"/>
          </a:p>
        </p:txBody>
      </p:sp>
    </p:spTree>
    <p:extLst>
      <p:ext uri="{BB962C8B-B14F-4D97-AF65-F5344CB8AC3E}">
        <p14:creationId xmlns:p14="http://schemas.microsoft.com/office/powerpoint/2010/main" val="20151541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Exercise:</a:t>
            </a:r>
          </a:p>
          <a:p>
            <a:endParaRPr lang="en-GB" dirty="0"/>
          </a:p>
          <a:p>
            <a:r>
              <a:rPr lang="en-GB" dirty="0"/>
              <a:t>In the next part of the workshop,</a:t>
            </a:r>
            <a:r>
              <a:rPr lang="en-GB" baseline="0" dirty="0"/>
              <a:t> individuals can choose to spend some time reflecting on the materials they were introduced to in workshop 1, spend time working independently on their piece, or spend time learning about writing or poetry theory. We would advise splitting the room into different areas, each given over to one of these options. </a:t>
            </a:r>
          </a:p>
          <a:p>
            <a:endParaRPr lang="en-GB" baseline="0" dirty="0"/>
          </a:p>
          <a:p>
            <a:r>
              <a:rPr lang="en-GB" baseline="0" dirty="0"/>
              <a:t>We would advise giving at least 10 minutes for this exercise. </a:t>
            </a:r>
          </a:p>
          <a:p>
            <a:endParaRPr lang="en-GB" baseline="0" dirty="0"/>
          </a:p>
          <a:p>
            <a:r>
              <a:rPr lang="en-GB" baseline="0" dirty="0"/>
              <a:t>Note to writers: It is f</a:t>
            </a:r>
            <a:r>
              <a:rPr lang="en-GB" dirty="0"/>
              <a:t>ine</a:t>
            </a:r>
            <a:r>
              <a:rPr lang="en-GB" baseline="0" dirty="0"/>
              <a:t> to write about life and not death, as death is often an inspiration for engaging with life. </a:t>
            </a:r>
            <a:endParaRPr lang="en-GB" dirty="0"/>
          </a:p>
          <a:p>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41</a:t>
            </a:fld>
            <a:endParaRPr lang="en-GB"/>
          </a:p>
        </p:txBody>
      </p:sp>
    </p:spTree>
    <p:extLst>
      <p:ext uri="{BB962C8B-B14F-4D97-AF65-F5344CB8AC3E}">
        <p14:creationId xmlns:p14="http://schemas.microsoft.com/office/powerpoint/2010/main" val="2685132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fontAlgn="base"/>
            <a:r>
              <a:rPr lang="en-GB" sz="1200" b="0" i="0" kern="1200" dirty="0" smtClean="0">
                <a:solidFill>
                  <a:schemeClr val="tx1"/>
                </a:solidFill>
                <a:effectLst/>
                <a:latin typeface="+mn-lt"/>
                <a:ea typeface="+mn-ea"/>
                <a:cs typeface="+mn-cs"/>
              </a:rPr>
              <a:t>John Berger once wrote that poetry holds out the promise 'that what has been experienced cannot disappear as if it had never been' (in </a:t>
            </a:r>
            <a:r>
              <a:rPr lang="en-GB" sz="1200" b="0" i="1" kern="1200" dirty="0" smtClean="0">
                <a:solidFill>
                  <a:schemeClr val="tx1"/>
                </a:solidFill>
                <a:effectLst/>
                <a:latin typeface="+mn-lt"/>
                <a:ea typeface="+mn-ea"/>
                <a:cs typeface="+mn-cs"/>
              </a:rPr>
              <a:t>Once in a Poem - </a:t>
            </a:r>
            <a:r>
              <a:rPr lang="en-GB" sz="1200" b="0" i="0" kern="1200" dirty="0" smtClean="0">
                <a:solidFill>
                  <a:schemeClr val="tx1"/>
                </a:solidFill>
                <a:effectLst/>
                <a:latin typeface="+mn-lt"/>
                <a:ea typeface="+mn-ea"/>
                <a:cs typeface="+mn-cs"/>
              </a:rPr>
              <a:t>from</a:t>
            </a:r>
            <a:r>
              <a:rPr lang="en-GB" sz="1200" b="0" i="1" kern="1200" dirty="0" smtClean="0">
                <a:solidFill>
                  <a:schemeClr val="tx1"/>
                </a:solidFill>
                <a:effectLst/>
                <a:latin typeface="+mn-lt"/>
                <a:ea typeface="+mn-ea"/>
                <a:cs typeface="+mn-cs"/>
              </a:rPr>
              <a:t> 'And our faces, my heart, brief as photos' </a:t>
            </a:r>
            <a:r>
              <a:rPr lang="en-GB" sz="1200" b="0" i="0" kern="1200" dirty="0" smtClean="0">
                <a:solidFill>
                  <a:schemeClr val="tx1"/>
                </a:solidFill>
                <a:effectLst/>
                <a:latin typeface="+mn-lt"/>
                <a:ea typeface="+mn-ea"/>
                <a:cs typeface="+mn-cs"/>
              </a:rPr>
              <a:t>published by Bloomsbury Publishing 2005).  </a:t>
            </a:r>
          </a:p>
          <a:p>
            <a:pPr fontAlgn="base"/>
            <a:r>
              <a:rPr lang="en-GB" sz="1200" b="0" i="0" kern="1200" dirty="0" smtClean="0">
                <a:solidFill>
                  <a:schemeClr val="tx1"/>
                </a:solidFill>
                <a:effectLst/>
                <a:latin typeface="+mn-lt"/>
                <a:ea typeface="+mn-ea"/>
                <a:cs typeface="+mn-cs"/>
              </a:rPr>
              <a:t/>
            </a:r>
            <a:br>
              <a:rPr lang="en-GB" sz="1200" b="0" i="0" kern="1200" dirty="0" smtClean="0">
                <a:solidFill>
                  <a:schemeClr val="tx1"/>
                </a:solidFill>
                <a:effectLst/>
                <a:latin typeface="+mn-lt"/>
                <a:ea typeface="+mn-ea"/>
                <a:cs typeface="+mn-cs"/>
              </a:rPr>
            </a:br>
            <a:endParaRPr lang="en-GB" sz="1200" b="0" i="0" kern="1200" dirty="0" smtClean="0">
              <a:solidFill>
                <a:schemeClr val="tx1"/>
              </a:solidFill>
              <a:effectLst/>
              <a:latin typeface="+mn-lt"/>
              <a:ea typeface="+mn-ea"/>
              <a:cs typeface="+mn-cs"/>
            </a:endParaRPr>
          </a:p>
          <a:p>
            <a:pPr fontAlgn="base"/>
            <a:r>
              <a:rPr lang="en-GB" sz="1200" b="0" i="0" kern="1200" dirty="0" smtClean="0">
                <a:solidFill>
                  <a:schemeClr val="tx1"/>
                </a:solidFill>
                <a:effectLst/>
                <a:latin typeface="+mn-lt"/>
                <a:ea typeface="+mn-ea"/>
                <a:cs typeface="+mn-cs"/>
              </a:rPr>
              <a:t>He encourages us to use our poetry to give voice to an experience that is uniquely ours. We each have very different attitudes towards losing someone, and dealing with the emotions and things they leave behind. We may feel paralysing physical grief, deep sadness, rupturing loss, anger, resentment, betrayal, regret or indifference. We may feel blessed or burdened. The following exercises are designed to help you either imagine what someone in the past might have felt when they placed something with the ancient dead (if you want to be inspired by the archaeology) or move you to thinking about your own experiences. </a:t>
            </a:r>
          </a:p>
          <a:p>
            <a:pPr fontAlgn="base"/>
            <a:r>
              <a:rPr lang="en-GB" sz="1200" b="0" i="0" kern="1200" dirty="0" smtClean="0">
                <a:solidFill>
                  <a:schemeClr val="tx1"/>
                </a:solidFill>
                <a:effectLst/>
                <a:latin typeface="+mn-lt"/>
                <a:ea typeface="+mn-ea"/>
                <a:cs typeface="+mn-cs"/>
              </a:rPr>
              <a:t/>
            </a:r>
            <a:br>
              <a:rPr lang="en-GB" sz="1200" b="0" i="0" kern="1200" dirty="0" smtClean="0">
                <a:solidFill>
                  <a:schemeClr val="tx1"/>
                </a:solidFill>
                <a:effectLst/>
                <a:latin typeface="+mn-lt"/>
                <a:ea typeface="+mn-ea"/>
                <a:cs typeface="+mn-cs"/>
              </a:rPr>
            </a:br>
            <a:endParaRPr lang="en-GB" sz="1200" b="0" i="0" kern="1200" dirty="0" smtClean="0">
              <a:solidFill>
                <a:schemeClr val="tx1"/>
              </a:solidFill>
              <a:effectLst/>
              <a:latin typeface="+mn-lt"/>
              <a:ea typeface="+mn-ea"/>
              <a:cs typeface="+mn-cs"/>
            </a:endParaRPr>
          </a:p>
          <a:p>
            <a:pPr fontAlgn="base"/>
            <a:r>
              <a:rPr lang="en-GB" sz="1200" b="0" i="0" kern="1200" dirty="0" smtClean="0">
                <a:solidFill>
                  <a:schemeClr val="tx1"/>
                </a:solidFill>
                <a:effectLst/>
                <a:latin typeface="+mn-lt"/>
                <a:ea typeface="+mn-ea"/>
                <a:cs typeface="+mn-cs"/>
              </a:rPr>
              <a:t>Task 1. Think of an object, and remember or imagine the emotion that might be associated with it. Describe its material, patina, shape, weight and appearance. What is it about this object which best embodies the person or our relationship with them? </a:t>
            </a:r>
          </a:p>
          <a:p>
            <a:pPr fontAlgn="base"/>
            <a:r>
              <a:rPr lang="en-GB" sz="1200" b="0" i="0" kern="1200" dirty="0" smtClean="0">
                <a:solidFill>
                  <a:schemeClr val="tx1"/>
                </a:solidFill>
                <a:effectLst/>
                <a:latin typeface="+mn-lt"/>
                <a:ea typeface="+mn-ea"/>
                <a:cs typeface="+mn-cs"/>
              </a:rPr>
              <a:t/>
            </a:r>
            <a:br>
              <a:rPr lang="en-GB" sz="1200" b="0" i="0" kern="1200" dirty="0" smtClean="0">
                <a:solidFill>
                  <a:schemeClr val="tx1"/>
                </a:solidFill>
                <a:effectLst/>
                <a:latin typeface="+mn-lt"/>
                <a:ea typeface="+mn-ea"/>
                <a:cs typeface="+mn-cs"/>
              </a:rPr>
            </a:br>
            <a:endParaRPr lang="en-GB" sz="1200" b="0" i="0" kern="1200" dirty="0" smtClean="0">
              <a:solidFill>
                <a:schemeClr val="tx1"/>
              </a:solidFill>
              <a:effectLst/>
              <a:latin typeface="+mn-lt"/>
              <a:ea typeface="+mn-ea"/>
              <a:cs typeface="+mn-cs"/>
            </a:endParaRPr>
          </a:p>
          <a:p>
            <a:pPr fontAlgn="base"/>
            <a:r>
              <a:rPr lang="en-GB" sz="1200" b="0" i="0" kern="1200" dirty="0" smtClean="0">
                <a:solidFill>
                  <a:schemeClr val="tx1"/>
                </a:solidFill>
                <a:effectLst/>
                <a:latin typeface="+mn-lt"/>
                <a:ea typeface="+mn-ea"/>
                <a:cs typeface="+mn-cs"/>
              </a:rPr>
              <a:t>Task 2. Think of a funeral, a memorial, or a rite that has happened - in the ancient past or in your own life. Did this help, comfort, and give shape to your grief, or not? What kind of 'send-off' or memories of the dead were made through these ceremonies? </a:t>
            </a:r>
          </a:p>
          <a:p>
            <a:pPr fontAlgn="base"/>
            <a:r>
              <a:rPr lang="en-GB" sz="1200" b="0" i="0" kern="1200" dirty="0" smtClean="0">
                <a:solidFill>
                  <a:schemeClr val="tx1"/>
                </a:solidFill>
                <a:effectLst/>
                <a:latin typeface="+mn-lt"/>
                <a:ea typeface="+mn-ea"/>
                <a:cs typeface="+mn-cs"/>
              </a:rPr>
              <a:t/>
            </a:r>
            <a:br>
              <a:rPr lang="en-GB" sz="1200" b="0" i="0" kern="1200" dirty="0" smtClean="0">
                <a:solidFill>
                  <a:schemeClr val="tx1"/>
                </a:solidFill>
                <a:effectLst/>
                <a:latin typeface="+mn-lt"/>
                <a:ea typeface="+mn-ea"/>
                <a:cs typeface="+mn-cs"/>
              </a:rPr>
            </a:br>
            <a:endParaRPr lang="en-GB" sz="1200" b="0" i="0" kern="1200" dirty="0" smtClean="0">
              <a:solidFill>
                <a:schemeClr val="tx1"/>
              </a:solidFill>
              <a:effectLst/>
              <a:latin typeface="+mn-lt"/>
              <a:ea typeface="+mn-ea"/>
              <a:cs typeface="+mn-cs"/>
            </a:endParaRPr>
          </a:p>
          <a:p>
            <a:pPr fontAlgn="base"/>
            <a:r>
              <a:rPr lang="en-GB" sz="1200" b="0" i="0" kern="1200" dirty="0" smtClean="0">
                <a:solidFill>
                  <a:schemeClr val="tx1"/>
                </a:solidFill>
                <a:effectLst/>
                <a:latin typeface="+mn-lt"/>
                <a:ea typeface="+mn-ea"/>
                <a:cs typeface="+mn-cs"/>
              </a:rPr>
              <a:t>Task 3. Think of the place where the dead are laid or scattered: ancient or modern. Why here, and why is it meaningful? Are they alone or in company? Describe its atmosphere. What weather do you associate with it? What memories does it evoke?</a:t>
            </a: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D3F037-0858-4263-8E9D-BB499469EB00}" type="slidenum">
              <a:rPr lang="en-GB" smtClean="0"/>
              <a:t>42</a:t>
            </a:fld>
            <a:endParaRPr lang="en-GB"/>
          </a:p>
        </p:txBody>
      </p:sp>
    </p:spTree>
    <p:extLst>
      <p:ext uri="{BB962C8B-B14F-4D97-AF65-F5344CB8AC3E}">
        <p14:creationId xmlns:p14="http://schemas.microsoft.com/office/powerpoint/2010/main" val="36558745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0" i="0" kern="1200" dirty="0" smtClean="0">
                <a:solidFill>
                  <a:schemeClr val="tx1"/>
                </a:solidFill>
                <a:effectLst/>
                <a:latin typeface="+mn-lt"/>
                <a:ea typeface="+mn-ea"/>
                <a:cs typeface="+mn-cs"/>
              </a:rPr>
              <a:t>1. Voice - is there a speaker or narrator in your poem? Is it you, or in the third person, or is it more descriptive?</a:t>
            </a:r>
          </a:p>
          <a:p>
            <a:pPr fontAlgn="base"/>
            <a:r>
              <a:rPr lang="en-GB" sz="1200" b="0" i="0" kern="1200" dirty="0" smtClean="0">
                <a:solidFill>
                  <a:schemeClr val="tx1"/>
                </a:solidFill>
                <a:effectLst/>
                <a:latin typeface="+mn-lt"/>
                <a:ea typeface="+mn-ea"/>
                <a:cs typeface="+mn-cs"/>
              </a:rPr>
              <a:t/>
            </a:r>
            <a:br>
              <a:rPr lang="en-GB" sz="1200" b="0" i="0" kern="1200" dirty="0" smtClean="0">
                <a:solidFill>
                  <a:schemeClr val="tx1"/>
                </a:solidFill>
                <a:effectLst/>
                <a:latin typeface="+mn-lt"/>
                <a:ea typeface="+mn-ea"/>
                <a:cs typeface="+mn-cs"/>
              </a:rPr>
            </a:br>
            <a:endParaRPr lang="en-GB" sz="1200" b="0" i="0" kern="1200" dirty="0" smtClean="0">
              <a:solidFill>
                <a:schemeClr val="tx1"/>
              </a:solidFill>
              <a:effectLst/>
              <a:latin typeface="+mn-lt"/>
              <a:ea typeface="+mn-ea"/>
              <a:cs typeface="+mn-cs"/>
            </a:endParaRPr>
          </a:p>
          <a:p>
            <a:pPr fontAlgn="base"/>
            <a:r>
              <a:rPr lang="en-GB" sz="1200" b="0" i="0" kern="1200" dirty="0" smtClean="0">
                <a:solidFill>
                  <a:schemeClr val="tx1"/>
                </a:solidFill>
                <a:effectLst/>
                <a:latin typeface="+mn-lt"/>
                <a:ea typeface="+mn-ea"/>
                <a:cs typeface="+mn-cs"/>
              </a:rPr>
              <a:t>2. Form - think about what shape and structure you want your poem to have: it might be short couplets, verses, a longer poem or even 'prose poem'. Poetry gives you licence to experiment with this so be adventurous!</a:t>
            </a:r>
          </a:p>
          <a:p>
            <a:pPr fontAlgn="base"/>
            <a:r>
              <a:rPr lang="en-GB" sz="1200" b="0" i="0" kern="1200" dirty="0" smtClean="0">
                <a:solidFill>
                  <a:schemeClr val="tx1"/>
                </a:solidFill>
                <a:effectLst/>
                <a:latin typeface="+mn-lt"/>
                <a:ea typeface="+mn-ea"/>
                <a:cs typeface="+mn-cs"/>
              </a:rPr>
              <a:t/>
            </a:r>
            <a:br>
              <a:rPr lang="en-GB" sz="1200" b="0" i="0" kern="1200" dirty="0" smtClean="0">
                <a:solidFill>
                  <a:schemeClr val="tx1"/>
                </a:solidFill>
                <a:effectLst/>
                <a:latin typeface="+mn-lt"/>
                <a:ea typeface="+mn-ea"/>
                <a:cs typeface="+mn-cs"/>
              </a:rPr>
            </a:br>
            <a:endParaRPr lang="en-GB" sz="1200" b="0" i="0" kern="1200" dirty="0" smtClean="0">
              <a:solidFill>
                <a:schemeClr val="tx1"/>
              </a:solidFill>
              <a:effectLst/>
              <a:latin typeface="+mn-lt"/>
              <a:ea typeface="+mn-ea"/>
              <a:cs typeface="+mn-cs"/>
            </a:endParaRPr>
          </a:p>
          <a:p>
            <a:pPr fontAlgn="base"/>
            <a:r>
              <a:rPr lang="en-GB" sz="1200" b="0" i="0" kern="1200" dirty="0" smtClean="0">
                <a:solidFill>
                  <a:schemeClr val="tx1"/>
                </a:solidFill>
                <a:effectLst/>
                <a:latin typeface="+mn-lt"/>
                <a:ea typeface="+mn-ea"/>
                <a:cs typeface="+mn-cs"/>
              </a:rPr>
              <a:t>3. Poetry encourages you to experiment with strong imagery, symbolism and metaphor. You can help your reader make connections and meanings they might not otherwise expect, using these devices. </a:t>
            </a:r>
          </a:p>
          <a:p>
            <a:pPr fontAlgn="base"/>
            <a:r>
              <a:rPr lang="en-GB" sz="1200" b="0" i="0" kern="1200" dirty="0" smtClean="0">
                <a:solidFill>
                  <a:schemeClr val="tx1"/>
                </a:solidFill>
                <a:effectLst/>
                <a:latin typeface="+mn-lt"/>
                <a:ea typeface="+mn-ea"/>
                <a:cs typeface="+mn-cs"/>
              </a:rPr>
              <a:t/>
            </a:r>
            <a:br>
              <a:rPr lang="en-GB" sz="1200" b="0" i="0" kern="1200" dirty="0" smtClean="0">
                <a:solidFill>
                  <a:schemeClr val="tx1"/>
                </a:solidFill>
                <a:effectLst/>
                <a:latin typeface="+mn-lt"/>
                <a:ea typeface="+mn-ea"/>
                <a:cs typeface="+mn-cs"/>
              </a:rPr>
            </a:br>
            <a:endParaRPr lang="en-GB" sz="1200" b="0" i="0" kern="1200" dirty="0" smtClean="0">
              <a:solidFill>
                <a:schemeClr val="tx1"/>
              </a:solidFill>
              <a:effectLst/>
              <a:latin typeface="+mn-lt"/>
              <a:ea typeface="+mn-ea"/>
              <a:cs typeface="+mn-cs"/>
            </a:endParaRPr>
          </a:p>
          <a:p>
            <a:pPr fontAlgn="base"/>
            <a:r>
              <a:rPr lang="en-GB" sz="1200" b="0" i="0" kern="1200" dirty="0" smtClean="0">
                <a:solidFill>
                  <a:schemeClr val="tx1"/>
                </a:solidFill>
                <a:effectLst/>
                <a:latin typeface="+mn-lt"/>
                <a:ea typeface="+mn-ea"/>
                <a:cs typeface="+mn-cs"/>
              </a:rPr>
              <a:t>4. Language - avoid weak, familiar words and stereotypes: use a thesaurus to find alternative words to surprise or delight your reader. </a:t>
            </a:r>
          </a:p>
          <a:p>
            <a:pPr fontAlgn="base"/>
            <a:r>
              <a:rPr lang="en-GB" sz="1200" b="0" i="0" kern="1200" dirty="0" smtClean="0">
                <a:solidFill>
                  <a:schemeClr val="tx1"/>
                </a:solidFill>
                <a:effectLst/>
                <a:latin typeface="+mn-lt"/>
                <a:ea typeface="+mn-ea"/>
                <a:cs typeface="+mn-cs"/>
              </a:rPr>
              <a:t/>
            </a:r>
            <a:br>
              <a:rPr lang="en-GB" sz="1200" b="0" i="0" kern="1200" dirty="0" smtClean="0">
                <a:solidFill>
                  <a:schemeClr val="tx1"/>
                </a:solidFill>
                <a:effectLst/>
                <a:latin typeface="+mn-lt"/>
                <a:ea typeface="+mn-ea"/>
                <a:cs typeface="+mn-cs"/>
              </a:rPr>
            </a:br>
            <a:endParaRPr lang="en-GB" sz="1200" b="0" i="0" kern="1200" dirty="0" smtClean="0">
              <a:solidFill>
                <a:schemeClr val="tx1"/>
              </a:solidFill>
              <a:effectLst/>
              <a:latin typeface="+mn-lt"/>
              <a:ea typeface="+mn-ea"/>
              <a:cs typeface="+mn-cs"/>
            </a:endParaRPr>
          </a:p>
          <a:p>
            <a:pPr fontAlgn="base"/>
            <a:r>
              <a:rPr lang="en-GB" sz="1200" b="0" i="0" kern="1200" dirty="0" smtClean="0">
                <a:solidFill>
                  <a:schemeClr val="tx1"/>
                </a:solidFill>
                <a:effectLst/>
                <a:latin typeface="+mn-lt"/>
                <a:ea typeface="+mn-ea"/>
                <a:cs typeface="+mn-cs"/>
              </a:rPr>
              <a:t>5. The poem as a journey: how will you begin and where do you want to end up? Sometimes thinking of the last line helps you work out how to get there. </a:t>
            </a:r>
          </a:p>
          <a:p>
            <a:r>
              <a:rPr lang="en-GB" dirty="0" smtClean="0"/>
              <a:t/>
            </a:r>
            <a:br>
              <a:rPr lang="en-GB" dirty="0" smtClean="0"/>
            </a:b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43</a:t>
            </a:fld>
            <a:endParaRPr lang="en-GB"/>
          </a:p>
        </p:txBody>
      </p:sp>
    </p:spTree>
    <p:extLst>
      <p:ext uri="{BB962C8B-B14F-4D97-AF65-F5344CB8AC3E}">
        <p14:creationId xmlns:p14="http://schemas.microsoft.com/office/powerpoint/2010/main" val="25269030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writing prose</a:t>
            </a:r>
            <a:r>
              <a:rPr lang="en-GB" baseline="0" dirty="0"/>
              <a:t> such as short stories and flash fiction, there are some common aspects to consider or look out for; point of view, showing not telling, where to start, and use of setting.</a:t>
            </a:r>
          </a:p>
          <a:p>
            <a:endParaRPr lang="en-GB" baseline="0" dirty="0"/>
          </a:p>
          <a:p>
            <a:r>
              <a:rPr lang="en-GB" u="sng" baseline="0" dirty="0"/>
              <a:t>Point of view</a:t>
            </a:r>
          </a:p>
          <a:p>
            <a:r>
              <a:rPr lang="en-GB" u="none" baseline="0" dirty="0"/>
              <a:t>Point of view refers to the perspective from which the story is told. A first or third person perspective is common: i.e. ‘I went… I jumped… I felt…’ or ‘Jane went… Jane jumped… She felt…’. Second person perspective can</a:t>
            </a:r>
            <a:r>
              <a:rPr lang="en-GB" baseline="0" dirty="0"/>
              <a:t> be used but is rare. This is ‘You went… You jumped… You felt…’. </a:t>
            </a:r>
          </a:p>
          <a:p>
            <a:endParaRPr lang="en-GB" baseline="0" dirty="0"/>
          </a:p>
          <a:p>
            <a:r>
              <a:rPr lang="en-GB" baseline="0" dirty="0"/>
              <a:t>The point of view you choose impacts what you can write (the content) and what your character can know. In first person perspective, i.e. ‘I went…’, generally, you can only tell your reader what your main character knows.</a:t>
            </a:r>
          </a:p>
          <a:p>
            <a:r>
              <a:rPr lang="en-GB" baseline="0" dirty="0"/>
              <a:t>In second person, i.e. ‘You went…’, you make your audience a character and have similar limitations to if you were writing in first person.</a:t>
            </a:r>
          </a:p>
          <a:p>
            <a:r>
              <a:rPr lang="en-GB" baseline="0" dirty="0"/>
              <a:t>Third person, i.e. ‘Jane went…’, is more complicated because there are three types of third-person perspective: omniscient, limited, and objective. The </a:t>
            </a:r>
            <a:r>
              <a:rPr lang="en-GB" baseline="0" dirty="0" err="1"/>
              <a:t>youtube</a:t>
            </a:r>
            <a:r>
              <a:rPr lang="en-GB" baseline="0" dirty="0"/>
              <a:t> link connects to a video which describes each of these points of view in more detail.</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44</a:t>
            </a:fld>
            <a:endParaRPr lang="en-GB"/>
          </a:p>
        </p:txBody>
      </p:sp>
    </p:spTree>
    <p:extLst>
      <p:ext uri="{BB962C8B-B14F-4D97-AF65-F5344CB8AC3E}">
        <p14:creationId xmlns:p14="http://schemas.microsoft.com/office/powerpoint/2010/main" val="22238795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u="sng" dirty="0"/>
              <a:t>Show not tell</a:t>
            </a:r>
          </a:p>
          <a:p>
            <a:r>
              <a:rPr lang="en-GB" dirty="0"/>
              <a:t>It</a:t>
            </a:r>
            <a:r>
              <a:rPr lang="en-GB" baseline="0" dirty="0"/>
              <a:t> is common advice for writers to </a:t>
            </a:r>
            <a:r>
              <a:rPr lang="en-GB" i="1" baseline="0" dirty="0"/>
              <a:t>show not tell</a:t>
            </a:r>
            <a:r>
              <a:rPr lang="en-GB" i="0" baseline="0" dirty="0"/>
              <a:t>. Showing rather than telling brings our writing to life. When we show rather than tell the reader is left to deduce what is happening (which readers prefer) rather than stating it outright.</a:t>
            </a:r>
          </a:p>
          <a:p>
            <a:endParaRPr lang="en-GB" i="0" baseline="0" dirty="0"/>
          </a:p>
          <a:p>
            <a:r>
              <a:rPr lang="en-GB" i="0" baseline="0" dirty="0"/>
              <a:t>An example of telling would be, ‘Sara was cold’. We are telling the reader that Sara is cold rather than letting the reader see this for themselves. To show that Sara is cold, instead we could write, ‘Pulling her scarf up over her mouth, Sara shivered.’ This is written in third-person point of view.</a:t>
            </a:r>
          </a:p>
          <a:p>
            <a:endParaRPr lang="en-GB" i="0" baseline="0" dirty="0"/>
          </a:p>
          <a:p>
            <a:r>
              <a:rPr lang="en-GB" i="0" baseline="0" dirty="0"/>
              <a:t>Another example of telling would be, ‘I was so angry’. Again, we are telling the reader the narrator is angry rather than letting the reader see this. Instead, to show the reader the narrator is angry, we could write, ‘My hands bunched into fists and a heat rose up my neck to my cheeks. ‘Are you alright?’, Harry said. ‘You look like you’re about to blow’. This is written from the first person perspective and uses another literary device – dialogue - to show the narrator’s anger by what the character Harry says.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45</a:t>
            </a:fld>
            <a:endParaRPr lang="en-GB"/>
          </a:p>
        </p:txBody>
      </p:sp>
    </p:spTree>
    <p:extLst>
      <p:ext uri="{BB962C8B-B14F-4D97-AF65-F5344CB8AC3E}">
        <p14:creationId xmlns:p14="http://schemas.microsoft.com/office/powerpoint/2010/main" val="5217103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u="sng" dirty="0"/>
              <a:t>Start with the character</a:t>
            </a:r>
          </a:p>
          <a:p>
            <a:r>
              <a:rPr lang="en-GB" dirty="0"/>
              <a:t>When</a:t>
            </a:r>
            <a:r>
              <a:rPr lang="en-GB" baseline="0" dirty="0"/>
              <a:t> starting to write a piece of prose, individuals will find themselves inspired in different ways. Some writers start with a story they want to tell. More commonly, a certain line or voice or image will come to a person and they will start thinking around this and develop an idea of a character. Developing a character first helps you write a story which feels genuine – you know what your character would or wouldn’t do and your story will be influenced by how they overcome the obstacles in their way.</a:t>
            </a:r>
          </a:p>
          <a:p>
            <a:endParaRPr lang="en-GB" baseline="0" dirty="0"/>
          </a:p>
          <a:p>
            <a:r>
              <a:rPr lang="en-GB" baseline="0" dirty="0"/>
              <a:t>Exercise [2 mins]: </a:t>
            </a:r>
          </a:p>
          <a:p>
            <a:r>
              <a:rPr lang="en-GB" baseline="0" dirty="0"/>
              <a:t>To start developing a character pick two random letters of the alphabet. These are your character’s initials. Create a name for your character. </a:t>
            </a:r>
          </a:p>
          <a:p>
            <a:endParaRPr lang="en-GB" baseline="0" dirty="0"/>
          </a:p>
          <a:p>
            <a:r>
              <a:rPr lang="en-GB" u="sng" baseline="0" dirty="0"/>
              <a:t>Use your setting</a:t>
            </a:r>
          </a:p>
          <a:p>
            <a:r>
              <a:rPr lang="en-GB" u="none" baseline="0" dirty="0"/>
              <a:t>Setting is helpful for setting the mood of the scene. When we use the weather to mirror the mood – e.g. an argument happening in a heatwave – we call this </a:t>
            </a:r>
            <a:r>
              <a:rPr lang="en-GB" i="1" u="none" baseline="0" dirty="0"/>
              <a:t>pathetic fallacy</a:t>
            </a:r>
            <a:r>
              <a:rPr lang="en-GB" i="0" u="none" baseline="0" dirty="0"/>
              <a:t>. See how the mood of a wedding can be changed depending on how we write the weather:</a:t>
            </a:r>
          </a:p>
          <a:p>
            <a:endParaRPr lang="en-GB" i="0" u="none" baseline="0" dirty="0"/>
          </a:p>
          <a:p>
            <a:r>
              <a:rPr lang="en-GB" i="0" u="none" baseline="0" dirty="0"/>
              <a:t>“On the morning of Jill and Peter’s wedding, the sun rose bright over lush green fields.”</a:t>
            </a:r>
          </a:p>
          <a:p>
            <a:r>
              <a:rPr lang="en-GB" i="0" u="none" baseline="0" dirty="0"/>
              <a:t>Vs</a:t>
            </a:r>
          </a:p>
          <a:p>
            <a:r>
              <a:rPr lang="en-GB" i="0" u="none" baseline="0" dirty="0"/>
              <a:t>“On the morning of Jill and Peter’s wedding, dark clouds covered the sky and thunder rumbled on the horizon.”</a:t>
            </a:r>
          </a:p>
          <a:p>
            <a:endParaRPr lang="en-GB" i="0" u="none" baseline="0" dirty="0"/>
          </a:p>
          <a:p>
            <a:r>
              <a:rPr lang="en-GB" i="0" u="none" baseline="0" dirty="0"/>
              <a:t>Use your setting to create tension in your writing and to mirror the mood – have a couple whose marriage is rocky together in a malfunctioning lift, have a child meeting the person who will quickly become their best friend on a sunny day at a funfair. </a:t>
            </a:r>
            <a:endParaRPr lang="en-GB" u="none" baseline="0" dirty="0"/>
          </a:p>
          <a:p>
            <a:r>
              <a:rPr lang="en-GB" baseline="0" dirty="0"/>
              <a:t>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46</a:t>
            </a:fld>
            <a:endParaRPr lang="en-GB"/>
          </a:p>
        </p:txBody>
      </p:sp>
    </p:spTree>
    <p:extLst>
      <p:ext uri="{BB962C8B-B14F-4D97-AF65-F5344CB8AC3E}">
        <p14:creationId xmlns:p14="http://schemas.microsoft.com/office/powerpoint/2010/main" val="19790085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Exercise [10</a:t>
            </a:r>
            <a:r>
              <a:rPr lang="en-GB" baseline="0" dirty="0"/>
              <a:t> minutes]</a:t>
            </a:r>
            <a:r>
              <a:rPr lang="en-GB" dirty="0"/>
              <a:t>: The next part of the workshop involves</a:t>
            </a:r>
            <a:r>
              <a:rPr lang="en-GB" baseline="0" dirty="0"/>
              <a:t> sharing in a group. Individuals should already be split into groups from the previous exercise. The groups can either share some of what they have written in the workshop(s) or are thinking of writing, tell the group about the object they have brought, or ‘freestyle’ – sharing what the workshop has brought up for them.</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47</a:t>
            </a:fld>
            <a:endParaRPr lang="en-GB"/>
          </a:p>
        </p:txBody>
      </p:sp>
    </p:spTree>
    <p:extLst>
      <p:ext uri="{BB962C8B-B14F-4D97-AF65-F5344CB8AC3E}">
        <p14:creationId xmlns:p14="http://schemas.microsoft.com/office/powerpoint/2010/main" val="11478029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a:t>
            </a:r>
            <a:r>
              <a:rPr lang="en-GB" baseline="0" dirty="0"/>
              <a:t> discussed in workshop 1, t</a:t>
            </a:r>
            <a:r>
              <a:rPr lang="en-GB" dirty="0"/>
              <a:t>o get feedback on their pieces, attendees are encouraged to</a:t>
            </a:r>
            <a:r>
              <a:rPr lang="en-GB" baseline="0" dirty="0"/>
              <a:t> find a ‘feedback buddy’ from the group. Pairs or small groups work best. Decide how you are going to contact each other and swap contact details. </a:t>
            </a:r>
          </a:p>
          <a:p>
            <a:endParaRPr lang="en-GB" baseline="0" dirty="0"/>
          </a:p>
          <a:p>
            <a:r>
              <a:rPr lang="en-GB" baseline="0" dirty="0"/>
              <a:t>Please make sure your feedback is kind and constructive – see Giving Helpful Feedback in your packs.</a:t>
            </a:r>
          </a:p>
          <a:p>
            <a:endParaRPr lang="en-GB" baseline="0" dirty="0"/>
          </a:p>
          <a:p>
            <a:r>
              <a:rPr lang="en-GB" baseline="0" dirty="0"/>
              <a:t>Please aim to have a good draft of your piece by the next workshop, which is called ‘Editing and Finalising’.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48</a:t>
            </a:fld>
            <a:endParaRPr lang="en-GB"/>
          </a:p>
        </p:txBody>
      </p:sp>
    </p:spTree>
    <p:extLst>
      <p:ext uri="{BB962C8B-B14F-4D97-AF65-F5344CB8AC3E}">
        <p14:creationId xmlns:p14="http://schemas.microsoft.com/office/powerpoint/2010/main" val="28955818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Between this workshop and the next attendees are advised to work on their pieces, to get feedback from others and to create a substantial draft for the final workshop. </a:t>
            </a:r>
          </a:p>
          <a:p>
            <a:endParaRPr lang="en-GB" baseline="0" dirty="0"/>
          </a:p>
          <a:p>
            <a:r>
              <a:rPr lang="en-GB" baseline="0" dirty="0"/>
              <a:t>Individuals will be sharing their pieces and getting feedback in the next workshop, </a:t>
            </a:r>
            <a:r>
              <a:rPr lang="en-GB" i="1" baseline="0" dirty="0"/>
              <a:t>Editing and Finalising</a:t>
            </a:r>
            <a:r>
              <a:rPr lang="en-GB" baseline="0" dirty="0"/>
              <a:t>. Please ask them to bring three copies of their work with them in anticipation of this. </a:t>
            </a:r>
          </a:p>
          <a:p>
            <a:endParaRPr lang="en-GB" baseline="0" dirty="0"/>
          </a:p>
          <a:p>
            <a:r>
              <a:rPr lang="en-GB" baseline="0" dirty="0"/>
              <a:t>Talking about death and dying can bring up thoughts and emotions which are difficult or unexpected. Remind attendees to look after themselves and to use sources of support if needed. The Sources of Support document developed for the Creative Dissemination workshops is available in the guidance material, see ‘Guidance Booklet’. Sources of support will need to be developed specifically for the geographical area workshops are being facilitated in. This should have been developed for your W1, Inspiration.</a:t>
            </a:r>
            <a:endParaRPr lang="en-GB" dirty="0"/>
          </a:p>
          <a:p>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49</a:t>
            </a:fld>
            <a:endParaRPr lang="en-GB"/>
          </a:p>
        </p:txBody>
      </p:sp>
    </p:spTree>
    <p:extLst>
      <p:ext uri="{BB962C8B-B14F-4D97-AF65-F5344CB8AC3E}">
        <p14:creationId xmlns:p14="http://schemas.microsoft.com/office/powerpoint/2010/main" val="37420587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Workshop</a:t>
            </a:r>
            <a:r>
              <a:rPr lang="en-GB" baseline="0" dirty="0"/>
              <a:t> ends.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51</a:t>
            </a:fld>
            <a:endParaRPr lang="en-GB"/>
          </a:p>
        </p:txBody>
      </p:sp>
    </p:spTree>
    <p:extLst>
      <p:ext uri="{BB962C8B-B14F-4D97-AF65-F5344CB8AC3E}">
        <p14:creationId xmlns:p14="http://schemas.microsoft.com/office/powerpoint/2010/main" val="31536019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B050"/>
                </a:solidFill>
              </a:rPr>
              <a:t>The aim of Editing and Finalising is for individuals</a:t>
            </a:r>
            <a:r>
              <a:rPr lang="en-GB" baseline="0" dirty="0">
                <a:solidFill>
                  <a:srgbClr val="00B050"/>
                </a:solidFill>
              </a:rPr>
              <a:t> to spend time getting further feedback on their work and to learn from their peers about the creative process. We close again with the art exercise. </a:t>
            </a:r>
            <a:endParaRPr lang="en-GB" dirty="0">
              <a:solidFill>
                <a:srgbClr val="00B050"/>
              </a:solidFill>
            </a:endParaRPr>
          </a:p>
        </p:txBody>
      </p:sp>
      <p:sp>
        <p:nvSpPr>
          <p:cNvPr id="4" name="Slide Number Placeholder 3"/>
          <p:cNvSpPr>
            <a:spLocks noGrp="1"/>
          </p:cNvSpPr>
          <p:nvPr>
            <p:ph type="sldNum" sz="quarter" idx="10"/>
          </p:nvPr>
        </p:nvSpPr>
        <p:spPr/>
        <p:txBody>
          <a:bodyPr/>
          <a:lstStyle/>
          <a:p>
            <a:fld id="{B65972C6-0D61-46D0-8178-E226BF840045}" type="slidenum">
              <a:rPr lang="en-GB" smtClean="0"/>
              <a:t>53</a:t>
            </a:fld>
            <a:endParaRPr lang="en-GB"/>
          </a:p>
        </p:txBody>
      </p:sp>
    </p:spTree>
    <p:extLst>
      <p:ext uri="{BB962C8B-B14F-4D97-AF65-F5344CB8AC3E}">
        <p14:creationId xmlns:p14="http://schemas.microsoft.com/office/powerpoint/2010/main" val="24200855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Although the materials might spark personal thoughts or memories, the workshop (as is true for all three workshops) is not intended to be ‘therapy’. We would encourage participants to look after themselves in terms of allowing themselves to ‘hold back’ emotionally if this feels needed and to use the ‘Sources of Support’ available.</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Sources of support will need to be developed specifically for the geographical area workshops are being facilitated in. This should have been developed for your W1, Inspiration.</a:t>
            </a:r>
          </a:p>
          <a:p>
            <a:endParaRPr lang="en-GB" dirty="0"/>
          </a:p>
          <a:p>
            <a:r>
              <a:rPr lang="en-GB" dirty="0"/>
              <a:t>To create a safe space for attendees,</a:t>
            </a:r>
            <a:r>
              <a:rPr lang="en-GB" baseline="0" dirty="0"/>
              <a:t> facilitators can create ‘rules’ for the workshop. It is important the space is non-judgemental and supportive, that personal stories/experiences shared in the workshop are kept confidential, and that feedback on creative work is given positively. It can be helpful to frame feedback in terms of what individuals liked about someone’s work and what they would like to see more of. There is a handout on ‘Giving Helpful Feedback’ in the Guidance Notes.</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54</a:t>
            </a:fld>
            <a:endParaRPr lang="en-GB"/>
          </a:p>
        </p:txBody>
      </p:sp>
    </p:spTree>
    <p:extLst>
      <p:ext uri="{BB962C8B-B14F-4D97-AF65-F5344CB8AC3E}">
        <p14:creationId xmlns:p14="http://schemas.microsoft.com/office/powerpoint/2010/main" val="3436078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Exercise</a:t>
            </a:r>
            <a:r>
              <a:rPr lang="en-GB" baseline="0" dirty="0"/>
              <a:t> [25 minutes]: </a:t>
            </a:r>
          </a:p>
          <a:p>
            <a:endParaRPr lang="en-GB" baseline="0" dirty="0"/>
          </a:p>
          <a:p>
            <a:r>
              <a:rPr lang="en-GB" baseline="0" dirty="0"/>
              <a:t>Split individuals into groups of three. </a:t>
            </a:r>
          </a:p>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If individuals brought spare copies of their work with them – now is the time to distribute them.</a:t>
            </a:r>
            <a:endParaRPr lang="en-GB" baseline="0" dirty="0"/>
          </a:p>
          <a:p>
            <a:endParaRPr lang="en-GB" baseline="0" dirty="0"/>
          </a:p>
          <a:p>
            <a:r>
              <a:rPr lang="en-GB" baseline="0" dirty="0"/>
              <a:t>They will have ten minutes each to read their piece and get feedback from the group members. Please ask individuals to give critique kindly and positively. There is guidance on this (entitled </a:t>
            </a:r>
            <a:r>
              <a:rPr lang="en-GB" i="1" baseline="0" dirty="0"/>
              <a:t>Giving Helpful Feedback</a:t>
            </a:r>
            <a:r>
              <a:rPr lang="en-GB" i="0" baseline="0" dirty="0"/>
              <a:t>) in the Guidance Notes. </a:t>
            </a:r>
          </a:p>
          <a:p>
            <a:endParaRPr lang="en-GB" i="0" baseline="0" dirty="0"/>
          </a:p>
          <a:p>
            <a:r>
              <a:rPr lang="en-GB" i="0" baseline="0" dirty="0"/>
              <a:t>Individuals can give feedback about what strikes them most about the piece, what they liked in particular and what they would have like to have seen more of.</a:t>
            </a:r>
          </a:p>
          <a:p>
            <a:endParaRPr lang="en-GB" i="0" baseline="0" dirty="0"/>
          </a:p>
          <a:p>
            <a:r>
              <a:rPr lang="en-GB" i="0" baseline="0" dirty="0"/>
              <a:t>If individuals have made notes, please give them to the person whose piece they are about. </a:t>
            </a:r>
            <a:endParaRPr lang="en-GB" dirty="0"/>
          </a:p>
          <a:p>
            <a:endParaRPr lang="en-GB" dirty="0"/>
          </a:p>
        </p:txBody>
      </p:sp>
      <p:sp>
        <p:nvSpPr>
          <p:cNvPr id="4" name="Slide Number Placeholder 3"/>
          <p:cNvSpPr>
            <a:spLocks noGrp="1"/>
          </p:cNvSpPr>
          <p:nvPr>
            <p:ph type="sldNum" sz="quarter" idx="10"/>
          </p:nvPr>
        </p:nvSpPr>
        <p:spPr/>
        <p:txBody>
          <a:bodyPr/>
          <a:lstStyle/>
          <a:p>
            <a:fld id="{EFD3F037-0858-4263-8E9D-BB499469EB00}" type="slidenum">
              <a:rPr lang="en-GB" smtClean="0">
                <a:solidFill>
                  <a:prstClr val="black"/>
                </a:solidFill>
              </a:rPr>
              <a:pPr/>
              <a:t>55</a:t>
            </a:fld>
            <a:endParaRPr lang="en-GB">
              <a:solidFill>
                <a:prstClr val="black"/>
              </a:solidFill>
            </a:endParaRPr>
          </a:p>
        </p:txBody>
      </p:sp>
    </p:spTree>
    <p:extLst>
      <p:ext uri="{BB962C8B-B14F-4D97-AF65-F5344CB8AC3E}">
        <p14:creationId xmlns:p14="http://schemas.microsoft.com/office/powerpoint/2010/main" val="36785570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Exercise</a:t>
            </a:r>
            <a:r>
              <a:rPr lang="en-GB" baseline="0" dirty="0"/>
              <a:t> [25 minutes – 15 initially, 10 to share]:</a:t>
            </a:r>
          </a:p>
          <a:p>
            <a:endParaRPr lang="en-GB" baseline="0" dirty="0"/>
          </a:p>
          <a:p>
            <a:r>
              <a:rPr lang="en-GB" baseline="0" dirty="0"/>
              <a:t>This exercise is an opportunity for individuals to learn about how others’ become inspired and develop their pieces. It is an opportunity to learn about the creative process from one-another. </a:t>
            </a:r>
          </a:p>
          <a:p>
            <a:endParaRPr lang="en-GB" baseline="0" dirty="0"/>
          </a:p>
          <a:p>
            <a:r>
              <a:rPr lang="en-GB" baseline="0" dirty="0"/>
              <a:t>In groups of three, each individual should explain to their group how they created their piece, describing what their creative process was.</a:t>
            </a:r>
          </a:p>
          <a:p>
            <a:endParaRPr lang="en-GB" baseline="0" dirty="0"/>
          </a:p>
          <a:p>
            <a:r>
              <a:rPr lang="en-GB" baseline="0" dirty="0"/>
              <a:t>The group have five minutes to ask questions of the individual about their creative process and to learn about this.</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57</a:t>
            </a:fld>
            <a:endParaRPr lang="en-GB"/>
          </a:p>
        </p:txBody>
      </p:sp>
    </p:spTree>
    <p:extLst>
      <p:ext uri="{BB962C8B-B14F-4D97-AF65-F5344CB8AC3E}">
        <p14:creationId xmlns:p14="http://schemas.microsoft.com/office/powerpoint/2010/main" val="16729140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Exercise [10 minutes]:</a:t>
            </a:r>
          </a:p>
          <a:p>
            <a:endParaRPr lang="en-GB" dirty="0"/>
          </a:p>
          <a:p>
            <a:r>
              <a:rPr lang="en-GB" dirty="0"/>
              <a:t>Ask one</a:t>
            </a:r>
            <a:r>
              <a:rPr lang="en-GB" baseline="0" dirty="0"/>
              <a:t> or two people from each group to feed back to the wider group about </a:t>
            </a:r>
            <a:r>
              <a:rPr lang="en-GB" baseline="0" dirty="0" err="1"/>
              <a:t>i</a:t>
            </a:r>
            <a:r>
              <a:rPr lang="en-GB" baseline="0" dirty="0"/>
              <a:t>) what they learned about writing/the creative process and ii) whether anything struck them from their discussion. </a:t>
            </a:r>
            <a:endParaRPr lang="en-GB" dirty="0"/>
          </a:p>
        </p:txBody>
      </p:sp>
      <p:sp>
        <p:nvSpPr>
          <p:cNvPr id="4" name="Slide Number Placeholder 3"/>
          <p:cNvSpPr>
            <a:spLocks noGrp="1"/>
          </p:cNvSpPr>
          <p:nvPr>
            <p:ph type="sldNum" sz="quarter" idx="10"/>
          </p:nvPr>
        </p:nvSpPr>
        <p:spPr/>
        <p:txBody>
          <a:bodyPr/>
          <a:lstStyle/>
          <a:p>
            <a:fld id="{EFD3F037-0858-4263-8E9D-BB499469EB00}" type="slidenum">
              <a:rPr lang="en-GB" smtClean="0">
                <a:solidFill>
                  <a:prstClr val="black"/>
                </a:solidFill>
              </a:rPr>
              <a:pPr/>
              <a:t>58</a:t>
            </a:fld>
            <a:endParaRPr lang="en-GB">
              <a:solidFill>
                <a:prstClr val="black"/>
              </a:solidFill>
            </a:endParaRPr>
          </a:p>
        </p:txBody>
      </p:sp>
    </p:spTree>
    <p:extLst>
      <p:ext uri="{BB962C8B-B14F-4D97-AF65-F5344CB8AC3E}">
        <p14:creationId xmlns:p14="http://schemas.microsoft.com/office/powerpoint/2010/main" val="22554637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Here is a good opportunity for individuals to add their handprint to the art exercise offered in W1. This can be a nice way to round off this final workshop. See the next slide for the exercise instructions and information about the inspiration behind the exercise. </a:t>
            </a:r>
          </a:p>
          <a:p>
            <a:endParaRPr lang="en-GB" dirty="0"/>
          </a:p>
          <a:p>
            <a:endParaRPr lang="en-GB" dirty="0"/>
          </a:p>
        </p:txBody>
      </p:sp>
      <p:sp>
        <p:nvSpPr>
          <p:cNvPr id="4" name="Slide Number Placeholder 3"/>
          <p:cNvSpPr>
            <a:spLocks noGrp="1"/>
          </p:cNvSpPr>
          <p:nvPr>
            <p:ph type="sldNum" sz="quarter" idx="10"/>
          </p:nvPr>
        </p:nvSpPr>
        <p:spPr/>
        <p:txBody>
          <a:bodyPr/>
          <a:lstStyle/>
          <a:p>
            <a:fld id="{EFD3F037-0858-4263-8E9D-BB499469EB00}" type="slidenum">
              <a:rPr lang="en-GB" smtClean="0">
                <a:solidFill>
                  <a:prstClr val="black"/>
                </a:solidFill>
              </a:rPr>
              <a:pPr/>
              <a:t>59</a:t>
            </a:fld>
            <a:endParaRPr lang="en-GB">
              <a:solidFill>
                <a:prstClr val="black"/>
              </a:solidFill>
            </a:endParaRPr>
          </a:p>
        </p:txBody>
      </p:sp>
    </p:spTree>
    <p:extLst>
      <p:ext uri="{BB962C8B-B14F-4D97-AF65-F5344CB8AC3E}">
        <p14:creationId xmlns:p14="http://schemas.microsoft.com/office/powerpoint/2010/main" val="36785570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Art exercise:</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This exercise invites individuals to draw round their hands on a sheet and write within the shape </a:t>
            </a:r>
            <a:r>
              <a:rPr lang="en-GB" baseline="0" dirty="0" err="1"/>
              <a:t>i</a:t>
            </a:r>
            <a:r>
              <a:rPr lang="en-GB" baseline="0" dirty="0"/>
              <a:t>) something they are taking with them from the workshop, or ii) something they wish to leave behind.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(This sheet of handprints was then displayed at the Creative Dissemination celebration events, see ‘Guidance Booklet’ for details.) </a:t>
            </a:r>
            <a:endParaRPr lang="en-GB" dirty="0"/>
          </a:p>
          <a:p>
            <a:endParaRPr lang="en-GB" baseline="0" dirty="0"/>
          </a:p>
          <a:p>
            <a:r>
              <a:rPr lang="en-GB" baseline="0" dirty="0"/>
              <a:t>This exercise was inspired by Argentinian cave art produced 9-13 thousand years ago by individuals stencilling their hands onto cave walls. The prints left are both personal and anonymous.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60</a:t>
            </a:fld>
            <a:endParaRPr lang="en-GB"/>
          </a:p>
        </p:txBody>
      </p:sp>
    </p:spTree>
    <p:extLst>
      <p:ext uri="{BB962C8B-B14F-4D97-AF65-F5344CB8AC3E}">
        <p14:creationId xmlns:p14="http://schemas.microsoft.com/office/powerpoint/2010/main" val="1355460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FD3F037-0858-4263-8E9D-BB499469EB00}" type="slidenum">
              <a:rPr lang="en-GB" smtClean="0">
                <a:solidFill>
                  <a:prstClr val="black"/>
                </a:solidFill>
              </a:rPr>
              <a:pPr/>
              <a:t>61</a:t>
            </a:fld>
            <a:endParaRPr lang="en-GB">
              <a:solidFill>
                <a:prstClr val="black"/>
              </a:solidFill>
            </a:endParaRPr>
          </a:p>
        </p:txBody>
      </p:sp>
    </p:spTree>
    <p:extLst>
      <p:ext uri="{BB962C8B-B14F-4D97-AF65-F5344CB8AC3E}">
        <p14:creationId xmlns:p14="http://schemas.microsoft.com/office/powerpoint/2010/main" val="36785570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Workshop</a:t>
            </a:r>
            <a:r>
              <a:rPr lang="en-GB" baseline="0" dirty="0"/>
              <a:t> ends.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62</a:t>
            </a:fld>
            <a:endParaRPr lang="en-GB"/>
          </a:p>
        </p:txBody>
      </p:sp>
    </p:spTree>
    <p:extLst>
      <p:ext uri="{BB962C8B-B14F-4D97-AF65-F5344CB8AC3E}">
        <p14:creationId xmlns:p14="http://schemas.microsoft.com/office/powerpoint/2010/main" val="31536019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These</a:t>
            </a:r>
            <a:r>
              <a:rPr lang="en-GB" baseline="0" dirty="0"/>
              <a:t> teaching slides were developed through the Continuing Bonds: Creative Dissemination project. During this project a Facebook group, and Twitter and Instagram accounts, were created. This allowed individuals to stay up to date with the project and to connect with each other. </a:t>
            </a:r>
          </a:p>
          <a:p>
            <a:endParaRPr lang="en-GB" baseline="0" dirty="0"/>
          </a:p>
          <a:p>
            <a:r>
              <a:rPr lang="en-GB" baseline="0" dirty="0"/>
              <a:t>Our accounts are included above, feel free to create and add your own. </a:t>
            </a:r>
            <a:endParaRPr lang="en-GB" dirty="0"/>
          </a:p>
        </p:txBody>
      </p:sp>
      <p:sp>
        <p:nvSpPr>
          <p:cNvPr id="4" name="Slide Number Placeholder 3"/>
          <p:cNvSpPr>
            <a:spLocks noGrp="1"/>
          </p:cNvSpPr>
          <p:nvPr>
            <p:ph type="sldNum" sz="quarter" idx="10"/>
          </p:nvPr>
        </p:nvSpPr>
        <p:spPr/>
        <p:txBody>
          <a:bodyPr/>
          <a:lstStyle/>
          <a:p>
            <a:fld id="{EFD3F037-0858-4263-8E9D-BB499469EB00}" type="slidenum">
              <a:rPr lang="en-GB" smtClean="0">
                <a:solidFill>
                  <a:prstClr val="black"/>
                </a:solidFill>
              </a:rPr>
              <a:pPr/>
              <a:t>64</a:t>
            </a:fld>
            <a:endParaRPr lang="en-GB">
              <a:solidFill>
                <a:prstClr val="black"/>
              </a:solidFill>
            </a:endParaRPr>
          </a:p>
        </p:txBody>
      </p:sp>
    </p:spTree>
    <p:extLst>
      <p:ext uri="{BB962C8B-B14F-4D97-AF65-F5344CB8AC3E}">
        <p14:creationId xmlns:p14="http://schemas.microsoft.com/office/powerpoint/2010/main" val="36785570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FF0000"/>
              </a:solidFill>
            </a:endParaRPr>
          </a:p>
          <a:p>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66</a:t>
            </a:fld>
            <a:endParaRPr lang="en-GB"/>
          </a:p>
        </p:txBody>
      </p:sp>
    </p:spTree>
    <p:extLst>
      <p:ext uri="{BB962C8B-B14F-4D97-AF65-F5344CB8AC3E}">
        <p14:creationId xmlns:p14="http://schemas.microsoft.com/office/powerpoint/2010/main" val="6441731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are some references for more information should individuals be</a:t>
            </a:r>
            <a:r>
              <a:rPr lang="en-GB" baseline="0" dirty="0"/>
              <a:t> interested. </a:t>
            </a:r>
            <a:endParaRPr lang="en-GB" dirty="0"/>
          </a:p>
        </p:txBody>
      </p:sp>
      <p:sp>
        <p:nvSpPr>
          <p:cNvPr id="4" name="Slide Number Placeholder 3"/>
          <p:cNvSpPr>
            <a:spLocks noGrp="1"/>
          </p:cNvSpPr>
          <p:nvPr>
            <p:ph type="sldNum" sz="quarter" idx="10"/>
          </p:nvPr>
        </p:nvSpPr>
        <p:spPr/>
        <p:txBody>
          <a:bodyPr/>
          <a:lstStyle/>
          <a:p>
            <a:fld id="{B65972C6-0D61-46D0-8178-E226BF840045}" type="slidenum">
              <a:rPr lang="en-GB" smtClean="0"/>
              <a:t>67</a:t>
            </a:fld>
            <a:endParaRPr lang="en-GB"/>
          </a:p>
        </p:txBody>
      </p:sp>
    </p:spTree>
    <p:extLst>
      <p:ext uri="{BB962C8B-B14F-4D97-AF65-F5344CB8AC3E}">
        <p14:creationId xmlns:p14="http://schemas.microsoft.com/office/powerpoint/2010/main" val="1724270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92043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93020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5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7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4534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33490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10/14/2019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87261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10/14/2019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8507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73356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3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531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3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648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83748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344351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4CFCB67-FB74-44AB-B01F-75F05A99F9D5}" type="datetimeFigureOut">
              <a:rPr lang="en-GB" smtClean="0">
                <a:solidFill>
                  <a:prstClr val="white">
                    <a:tint val="75000"/>
                  </a:prstClr>
                </a:solidFill>
              </a:rPr>
              <a:pPr/>
              <a:t>14/10/2019</a:t>
            </a:fld>
            <a:endParaRPr lang="en-GB">
              <a:solidFill>
                <a:prstClr val="white">
                  <a:tint val="75000"/>
                </a:prstClr>
              </a:solidFill>
            </a:endParaRPr>
          </a:p>
        </p:txBody>
      </p:sp>
      <p:sp>
        <p:nvSpPr>
          <p:cNvPr id="5" name="Footer Placeholder 4"/>
          <p:cNvSpPr>
            <a:spLocks noGrp="1"/>
          </p:cNvSpPr>
          <p:nvPr>
            <p:ph type="ftr" sz="quarter" idx="11"/>
          </p:nvPr>
        </p:nvSpPr>
        <p:spPr/>
        <p:txBody>
          <a:bodyPr/>
          <a:lstStyle/>
          <a:p>
            <a:endParaRPr lang="en-GB">
              <a:solidFill>
                <a:prstClr val="white">
                  <a:tint val="75000"/>
                </a:prstClr>
              </a:solidFill>
            </a:endParaRPr>
          </a:p>
        </p:txBody>
      </p:sp>
      <p:sp>
        <p:nvSpPr>
          <p:cNvPr id="6" name="Slide Number Placeholder 5"/>
          <p:cNvSpPr>
            <a:spLocks noGrp="1"/>
          </p:cNvSpPr>
          <p:nvPr>
            <p:ph type="sldNum" sz="quarter" idx="12"/>
          </p:nvPr>
        </p:nvSpPr>
        <p:spPr/>
        <p:txBody>
          <a:bodyPr/>
          <a:lstStyle/>
          <a:p>
            <a:fld id="{13346126-31DF-475F-B155-40F15686FF5B}" type="slidenum">
              <a:rPr lang="en-GB" smtClean="0">
                <a:solidFill>
                  <a:prstClr val="white">
                    <a:tint val="75000"/>
                  </a:prstClr>
                </a:solidFill>
              </a:rPr>
              <a:pPr/>
              <a:t>‹#›</a:t>
            </a:fld>
            <a:endParaRPr lang="en-GB">
              <a:solidFill>
                <a:prstClr val="white">
                  <a:tint val="75000"/>
                </a:prstClr>
              </a:solidFill>
            </a:endParaRPr>
          </a:p>
        </p:txBody>
      </p:sp>
    </p:spTree>
    <p:extLst>
      <p:ext uri="{BB962C8B-B14F-4D97-AF65-F5344CB8AC3E}">
        <p14:creationId xmlns:p14="http://schemas.microsoft.com/office/powerpoint/2010/main" val="505250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4CFCB67-FB74-44AB-B01F-75F05A99F9D5}" type="datetimeFigureOut">
              <a:rPr lang="en-GB" smtClean="0">
                <a:solidFill>
                  <a:prstClr val="white">
                    <a:tint val="75000"/>
                  </a:prstClr>
                </a:solidFill>
              </a:rPr>
              <a:pPr/>
              <a:t>14/10/2019</a:t>
            </a:fld>
            <a:endParaRPr lang="en-GB">
              <a:solidFill>
                <a:prstClr val="white">
                  <a:tint val="75000"/>
                </a:prstClr>
              </a:solidFill>
            </a:endParaRPr>
          </a:p>
        </p:txBody>
      </p:sp>
      <p:sp>
        <p:nvSpPr>
          <p:cNvPr id="5" name="Footer Placeholder 4"/>
          <p:cNvSpPr>
            <a:spLocks noGrp="1"/>
          </p:cNvSpPr>
          <p:nvPr>
            <p:ph type="ftr" sz="quarter" idx="11"/>
          </p:nvPr>
        </p:nvSpPr>
        <p:spPr/>
        <p:txBody>
          <a:bodyPr/>
          <a:lstStyle/>
          <a:p>
            <a:endParaRPr lang="en-GB">
              <a:solidFill>
                <a:prstClr val="white">
                  <a:tint val="75000"/>
                </a:prstClr>
              </a:solidFill>
            </a:endParaRPr>
          </a:p>
        </p:txBody>
      </p:sp>
      <p:sp>
        <p:nvSpPr>
          <p:cNvPr id="6" name="Slide Number Placeholder 5"/>
          <p:cNvSpPr>
            <a:spLocks noGrp="1"/>
          </p:cNvSpPr>
          <p:nvPr>
            <p:ph type="sldNum" sz="quarter" idx="12"/>
          </p:nvPr>
        </p:nvSpPr>
        <p:spPr/>
        <p:txBody>
          <a:bodyPr/>
          <a:lstStyle/>
          <a:p>
            <a:fld id="{13346126-31DF-475F-B155-40F15686FF5B}" type="slidenum">
              <a:rPr lang="en-GB" smtClean="0">
                <a:solidFill>
                  <a:prstClr val="white">
                    <a:tint val="75000"/>
                  </a:prstClr>
                </a:solidFill>
              </a:rPr>
              <a:pPr/>
              <a:t>‹#›</a:t>
            </a:fld>
            <a:endParaRPr lang="en-GB">
              <a:solidFill>
                <a:prstClr val="white">
                  <a:tint val="75000"/>
                </a:prstClr>
              </a:solidFill>
            </a:endParaRPr>
          </a:p>
        </p:txBody>
      </p:sp>
    </p:spTree>
    <p:extLst>
      <p:ext uri="{BB962C8B-B14F-4D97-AF65-F5344CB8AC3E}">
        <p14:creationId xmlns:p14="http://schemas.microsoft.com/office/powerpoint/2010/main" val="23576194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CFCB67-FB74-44AB-B01F-75F05A99F9D5}" type="datetimeFigureOut">
              <a:rPr lang="en-GB" smtClean="0">
                <a:solidFill>
                  <a:prstClr val="white">
                    <a:tint val="75000"/>
                  </a:prstClr>
                </a:solidFill>
              </a:rPr>
              <a:pPr/>
              <a:t>14/10/2019</a:t>
            </a:fld>
            <a:endParaRPr lang="en-GB">
              <a:solidFill>
                <a:prstClr val="white">
                  <a:tint val="75000"/>
                </a:prstClr>
              </a:solidFill>
            </a:endParaRPr>
          </a:p>
        </p:txBody>
      </p:sp>
      <p:sp>
        <p:nvSpPr>
          <p:cNvPr id="5" name="Footer Placeholder 4"/>
          <p:cNvSpPr>
            <a:spLocks noGrp="1"/>
          </p:cNvSpPr>
          <p:nvPr>
            <p:ph type="ftr" sz="quarter" idx="11"/>
          </p:nvPr>
        </p:nvSpPr>
        <p:spPr/>
        <p:txBody>
          <a:bodyPr/>
          <a:lstStyle/>
          <a:p>
            <a:endParaRPr lang="en-GB">
              <a:solidFill>
                <a:prstClr val="white">
                  <a:tint val="75000"/>
                </a:prstClr>
              </a:solidFill>
            </a:endParaRPr>
          </a:p>
        </p:txBody>
      </p:sp>
      <p:sp>
        <p:nvSpPr>
          <p:cNvPr id="6" name="Slide Number Placeholder 5"/>
          <p:cNvSpPr>
            <a:spLocks noGrp="1"/>
          </p:cNvSpPr>
          <p:nvPr>
            <p:ph type="sldNum" sz="quarter" idx="12"/>
          </p:nvPr>
        </p:nvSpPr>
        <p:spPr/>
        <p:txBody>
          <a:bodyPr/>
          <a:lstStyle/>
          <a:p>
            <a:fld id="{13346126-31DF-475F-B155-40F15686FF5B}" type="slidenum">
              <a:rPr lang="en-GB" smtClean="0">
                <a:solidFill>
                  <a:prstClr val="white">
                    <a:tint val="75000"/>
                  </a:prstClr>
                </a:solidFill>
              </a:rPr>
              <a:pPr/>
              <a:t>‹#›</a:t>
            </a:fld>
            <a:endParaRPr lang="en-GB">
              <a:solidFill>
                <a:prstClr val="white">
                  <a:tint val="75000"/>
                </a:prstClr>
              </a:solidFill>
            </a:endParaRPr>
          </a:p>
        </p:txBody>
      </p:sp>
    </p:spTree>
    <p:extLst>
      <p:ext uri="{BB962C8B-B14F-4D97-AF65-F5344CB8AC3E}">
        <p14:creationId xmlns:p14="http://schemas.microsoft.com/office/powerpoint/2010/main" val="1438843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4CFCB67-FB74-44AB-B01F-75F05A99F9D5}" type="datetimeFigureOut">
              <a:rPr lang="en-GB" smtClean="0">
                <a:solidFill>
                  <a:prstClr val="white">
                    <a:tint val="75000"/>
                  </a:prstClr>
                </a:solidFill>
              </a:rPr>
              <a:pPr/>
              <a:t>14/10/2019</a:t>
            </a:fld>
            <a:endParaRPr lang="en-GB">
              <a:solidFill>
                <a:prstClr val="white">
                  <a:tint val="75000"/>
                </a:prstClr>
              </a:solidFill>
            </a:endParaRPr>
          </a:p>
        </p:txBody>
      </p:sp>
      <p:sp>
        <p:nvSpPr>
          <p:cNvPr id="6" name="Footer Placeholder 5"/>
          <p:cNvSpPr>
            <a:spLocks noGrp="1"/>
          </p:cNvSpPr>
          <p:nvPr>
            <p:ph type="ftr" sz="quarter" idx="11"/>
          </p:nvPr>
        </p:nvSpPr>
        <p:spPr/>
        <p:txBody>
          <a:bodyPr/>
          <a:lstStyle/>
          <a:p>
            <a:endParaRPr lang="en-GB">
              <a:solidFill>
                <a:prstClr val="white">
                  <a:tint val="75000"/>
                </a:prstClr>
              </a:solidFill>
            </a:endParaRPr>
          </a:p>
        </p:txBody>
      </p:sp>
      <p:sp>
        <p:nvSpPr>
          <p:cNvPr id="7" name="Slide Number Placeholder 6"/>
          <p:cNvSpPr>
            <a:spLocks noGrp="1"/>
          </p:cNvSpPr>
          <p:nvPr>
            <p:ph type="sldNum" sz="quarter" idx="12"/>
          </p:nvPr>
        </p:nvSpPr>
        <p:spPr/>
        <p:txBody>
          <a:bodyPr/>
          <a:lstStyle/>
          <a:p>
            <a:fld id="{13346126-31DF-475F-B155-40F15686FF5B}" type="slidenum">
              <a:rPr lang="en-GB" smtClean="0">
                <a:solidFill>
                  <a:prstClr val="white">
                    <a:tint val="75000"/>
                  </a:prstClr>
                </a:solidFill>
              </a:rPr>
              <a:pPr/>
              <a:t>‹#›</a:t>
            </a:fld>
            <a:endParaRPr lang="en-GB">
              <a:solidFill>
                <a:prstClr val="white">
                  <a:tint val="75000"/>
                </a:prstClr>
              </a:solidFill>
            </a:endParaRPr>
          </a:p>
        </p:txBody>
      </p:sp>
    </p:spTree>
    <p:extLst>
      <p:ext uri="{BB962C8B-B14F-4D97-AF65-F5344CB8AC3E}">
        <p14:creationId xmlns:p14="http://schemas.microsoft.com/office/powerpoint/2010/main" val="13635467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4CFCB67-FB74-44AB-B01F-75F05A99F9D5}" type="datetimeFigureOut">
              <a:rPr lang="en-GB" smtClean="0">
                <a:solidFill>
                  <a:prstClr val="white">
                    <a:tint val="75000"/>
                  </a:prstClr>
                </a:solidFill>
              </a:rPr>
              <a:pPr/>
              <a:t>14/10/2019</a:t>
            </a:fld>
            <a:endParaRPr lang="en-GB">
              <a:solidFill>
                <a:prstClr val="white">
                  <a:tint val="75000"/>
                </a:prstClr>
              </a:solidFill>
            </a:endParaRPr>
          </a:p>
        </p:txBody>
      </p:sp>
      <p:sp>
        <p:nvSpPr>
          <p:cNvPr id="8" name="Footer Placeholder 7"/>
          <p:cNvSpPr>
            <a:spLocks noGrp="1"/>
          </p:cNvSpPr>
          <p:nvPr>
            <p:ph type="ftr" sz="quarter" idx="11"/>
          </p:nvPr>
        </p:nvSpPr>
        <p:spPr/>
        <p:txBody>
          <a:bodyPr/>
          <a:lstStyle/>
          <a:p>
            <a:endParaRPr lang="en-GB">
              <a:solidFill>
                <a:prstClr val="white">
                  <a:tint val="75000"/>
                </a:prstClr>
              </a:solidFill>
            </a:endParaRPr>
          </a:p>
        </p:txBody>
      </p:sp>
      <p:sp>
        <p:nvSpPr>
          <p:cNvPr id="9" name="Slide Number Placeholder 8"/>
          <p:cNvSpPr>
            <a:spLocks noGrp="1"/>
          </p:cNvSpPr>
          <p:nvPr>
            <p:ph type="sldNum" sz="quarter" idx="12"/>
          </p:nvPr>
        </p:nvSpPr>
        <p:spPr/>
        <p:txBody>
          <a:bodyPr/>
          <a:lstStyle/>
          <a:p>
            <a:fld id="{13346126-31DF-475F-B155-40F15686FF5B}" type="slidenum">
              <a:rPr lang="en-GB" smtClean="0">
                <a:solidFill>
                  <a:prstClr val="white">
                    <a:tint val="75000"/>
                  </a:prstClr>
                </a:solidFill>
              </a:rPr>
              <a:pPr/>
              <a:t>‹#›</a:t>
            </a:fld>
            <a:endParaRPr lang="en-GB">
              <a:solidFill>
                <a:prstClr val="white">
                  <a:tint val="75000"/>
                </a:prstClr>
              </a:solidFill>
            </a:endParaRPr>
          </a:p>
        </p:txBody>
      </p:sp>
    </p:spTree>
    <p:extLst>
      <p:ext uri="{BB962C8B-B14F-4D97-AF65-F5344CB8AC3E}">
        <p14:creationId xmlns:p14="http://schemas.microsoft.com/office/powerpoint/2010/main" val="24914376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4CFCB67-FB74-44AB-B01F-75F05A99F9D5}" type="datetimeFigureOut">
              <a:rPr lang="en-GB" smtClean="0">
                <a:solidFill>
                  <a:prstClr val="white">
                    <a:tint val="75000"/>
                  </a:prstClr>
                </a:solidFill>
              </a:rPr>
              <a:pPr/>
              <a:t>14/10/2019</a:t>
            </a:fld>
            <a:endParaRPr lang="en-GB">
              <a:solidFill>
                <a:prstClr val="white">
                  <a:tint val="75000"/>
                </a:prstClr>
              </a:solidFill>
            </a:endParaRPr>
          </a:p>
        </p:txBody>
      </p:sp>
      <p:sp>
        <p:nvSpPr>
          <p:cNvPr id="4" name="Footer Placeholder 3"/>
          <p:cNvSpPr>
            <a:spLocks noGrp="1"/>
          </p:cNvSpPr>
          <p:nvPr>
            <p:ph type="ftr" sz="quarter" idx="11"/>
          </p:nvPr>
        </p:nvSpPr>
        <p:spPr/>
        <p:txBody>
          <a:bodyPr/>
          <a:lstStyle/>
          <a:p>
            <a:endParaRPr lang="en-GB">
              <a:solidFill>
                <a:prstClr val="white">
                  <a:tint val="75000"/>
                </a:prstClr>
              </a:solidFill>
            </a:endParaRPr>
          </a:p>
        </p:txBody>
      </p:sp>
      <p:sp>
        <p:nvSpPr>
          <p:cNvPr id="5" name="Slide Number Placeholder 4"/>
          <p:cNvSpPr>
            <a:spLocks noGrp="1"/>
          </p:cNvSpPr>
          <p:nvPr>
            <p:ph type="sldNum" sz="quarter" idx="12"/>
          </p:nvPr>
        </p:nvSpPr>
        <p:spPr/>
        <p:txBody>
          <a:bodyPr/>
          <a:lstStyle/>
          <a:p>
            <a:fld id="{13346126-31DF-475F-B155-40F15686FF5B}" type="slidenum">
              <a:rPr lang="en-GB" smtClean="0">
                <a:solidFill>
                  <a:prstClr val="white">
                    <a:tint val="75000"/>
                  </a:prstClr>
                </a:solidFill>
              </a:rPr>
              <a:pPr/>
              <a:t>‹#›</a:t>
            </a:fld>
            <a:endParaRPr lang="en-GB">
              <a:solidFill>
                <a:prstClr val="white">
                  <a:tint val="75000"/>
                </a:prstClr>
              </a:solidFill>
            </a:endParaRPr>
          </a:p>
        </p:txBody>
      </p:sp>
    </p:spTree>
    <p:extLst>
      <p:ext uri="{BB962C8B-B14F-4D97-AF65-F5344CB8AC3E}">
        <p14:creationId xmlns:p14="http://schemas.microsoft.com/office/powerpoint/2010/main" val="6447783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CFCB67-FB74-44AB-B01F-75F05A99F9D5}" type="datetimeFigureOut">
              <a:rPr lang="en-GB" smtClean="0">
                <a:solidFill>
                  <a:prstClr val="white">
                    <a:tint val="75000"/>
                  </a:prstClr>
                </a:solidFill>
              </a:rPr>
              <a:pPr/>
              <a:t>14/10/2019</a:t>
            </a:fld>
            <a:endParaRPr lang="en-GB">
              <a:solidFill>
                <a:prstClr val="white">
                  <a:tint val="75000"/>
                </a:prstClr>
              </a:solidFill>
            </a:endParaRPr>
          </a:p>
        </p:txBody>
      </p:sp>
      <p:sp>
        <p:nvSpPr>
          <p:cNvPr id="3" name="Footer Placeholder 2"/>
          <p:cNvSpPr>
            <a:spLocks noGrp="1"/>
          </p:cNvSpPr>
          <p:nvPr>
            <p:ph type="ftr" sz="quarter" idx="11"/>
          </p:nvPr>
        </p:nvSpPr>
        <p:spPr/>
        <p:txBody>
          <a:bodyPr/>
          <a:lstStyle/>
          <a:p>
            <a:endParaRPr lang="en-GB">
              <a:solidFill>
                <a:prstClr val="white">
                  <a:tint val="75000"/>
                </a:prstClr>
              </a:solidFill>
            </a:endParaRPr>
          </a:p>
        </p:txBody>
      </p:sp>
      <p:sp>
        <p:nvSpPr>
          <p:cNvPr id="4" name="Slide Number Placeholder 3"/>
          <p:cNvSpPr>
            <a:spLocks noGrp="1"/>
          </p:cNvSpPr>
          <p:nvPr>
            <p:ph type="sldNum" sz="quarter" idx="12"/>
          </p:nvPr>
        </p:nvSpPr>
        <p:spPr/>
        <p:txBody>
          <a:bodyPr/>
          <a:lstStyle/>
          <a:p>
            <a:fld id="{13346126-31DF-475F-B155-40F15686FF5B}" type="slidenum">
              <a:rPr lang="en-GB" smtClean="0">
                <a:solidFill>
                  <a:prstClr val="white">
                    <a:tint val="75000"/>
                  </a:prstClr>
                </a:solidFill>
              </a:rPr>
              <a:pPr/>
              <a:t>‹#›</a:t>
            </a:fld>
            <a:endParaRPr lang="en-GB">
              <a:solidFill>
                <a:prstClr val="white">
                  <a:tint val="75000"/>
                </a:prstClr>
              </a:solidFill>
            </a:endParaRPr>
          </a:p>
        </p:txBody>
      </p:sp>
    </p:spTree>
    <p:extLst>
      <p:ext uri="{BB962C8B-B14F-4D97-AF65-F5344CB8AC3E}">
        <p14:creationId xmlns:p14="http://schemas.microsoft.com/office/powerpoint/2010/main" val="11476866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CFCB67-FB74-44AB-B01F-75F05A99F9D5}" type="datetimeFigureOut">
              <a:rPr lang="en-GB" smtClean="0">
                <a:solidFill>
                  <a:prstClr val="white">
                    <a:tint val="75000"/>
                  </a:prstClr>
                </a:solidFill>
              </a:rPr>
              <a:pPr/>
              <a:t>14/10/2019</a:t>
            </a:fld>
            <a:endParaRPr lang="en-GB">
              <a:solidFill>
                <a:prstClr val="white">
                  <a:tint val="75000"/>
                </a:prstClr>
              </a:solidFill>
            </a:endParaRPr>
          </a:p>
        </p:txBody>
      </p:sp>
      <p:sp>
        <p:nvSpPr>
          <p:cNvPr id="6" name="Footer Placeholder 5"/>
          <p:cNvSpPr>
            <a:spLocks noGrp="1"/>
          </p:cNvSpPr>
          <p:nvPr>
            <p:ph type="ftr" sz="quarter" idx="11"/>
          </p:nvPr>
        </p:nvSpPr>
        <p:spPr/>
        <p:txBody>
          <a:bodyPr/>
          <a:lstStyle/>
          <a:p>
            <a:endParaRPr lang="en-GB">
              <a:solidFill>
                <a:prstClr val="white">
                  <a:tint val="75000"/>
                </a:prstClr>
              </a:solidFill>
            </a:endParaRPr>
          </a:p>
        </p:txBody>
      </p:sp>
      <p:sp>
        <p:nvSpPr>
          <p:cNvPr id="7" name="Slide Number Placeholder 6"/>
          <p:cNvSpPr>
            <a:spLocks noGrp="1"/>
          </p:cNvSpPr>
          <p:nvPr>
            <p:ph type="sldNum" sz="quarter" idx="12"/>
          </p:nvPr>
        </p:nvSpPr>
        <p:spPr/>
        <p:txBody>
          <a:bodyPr/>
          <a:lstStyle/>
          <a:p>
            <a:fld id="{13346126-31DF-475F-B155-40F15686FF5B}" type="slidenum">
              <a:rPr lang="en-GB" smtClean="0">
                <a:solidFill>
                  <a:prstClr val="white">
                    <a:tint val="75000"/>
                  </a:prstClr>
                </a:solidFill>
              </a:rPr>
              <a:pPr/>
              <a:t>‹#›</a:t>
            </a:fld>
            <a:endParaRPr lang="en-GB">
              <a:solidFill>
                <a:prstClr val="white">
                  <a:tint val="75000"/>
                </a:prstClr>
              </a:solidFill>
            </a:endParaRPr>
          </a:p>
        </p:txBody>
      </p:sp>
    </p:spTree>
    <p:extLst>
      <p:ext uri="{BB962C8B-B14F-4D97-AF65-F5344CB8AC3E}">
        <p14:creationId xmlns:p14="http://schemas.microsoft.com/office/powerpoint/2010/main" val="20917813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CFCB67-FB74-44AB-B01F-75F05A99F9D5}" type="datetimeFigureOut">
              <a:rPr lang="en-GB" smtClean="0">
                <a:solidFill>
                  <a:prstClr val="white">
                    <a:tint val="75000"/>
                  </a:prstClr>
                </a:solidFill>
              </a:rPr>
              <a:pPr/>
              <a:t>14/10/2019</a:t>
            </a:fld>
            <a:endParaRPr lang="en-GB">
              <a:solidFill>
                <a:prstClr val="white">
                  <a:tint val="75000"/>
                </a:prstClr>
              </a:solidFill>
            </a:endParaRPr>
          </a:p>
        </p:txBody>
      </p:sp>
      <p:sp>
        <p:nvSpPr>
          <p:cNvPr id="6" name="Footer Placeholder 5"/>
          <p:cNvSpPr>
            <a:spLocks noGrp="1"/>
          </p:cNvSpPr>
          <p:nvPr>
            <p:ph type="ftr" sz="quarter" idx="11"/>
          </p:nvPr>
        </p:nvSpPr>
        <p:spPr/>
        <p:txBody>
          <a:bodyPr/>
          <a:lstStyle/>
          <a:p>
            <a:endParaRPr lang="en-GB">
              <a:solidFill>
                <a:prstClr val="white">
                  <a:tint val="75000"/>
                </a:prstClr>
              </a:solidFill>
            </a:endParaRPr>
          </a:p>
        </p:txBody>
      </p:sp>
      <p:sp>
        <p:nvSpPr>
          <p:cNvPr id="7" name="Slide Number Placeholder 6"/>
          <p:cNvSpPr>
            <a:spLocks noGrp="1"/>
          </p:cNvSpPr>
          <p:nvPr>
            <p:ph type="sldNum" sz="quarter" idx="12"/>
          </p:nvPr>
        </p:nvSpPr>
        <p:spPr/>
        <p:txBody>
          <a:bodyPr/>
          <a:lstStyle/>
          <a:p>
            <a:fld id="{13346126-31DF-475F-B155-40F15686FF5B}" type="slidenum">
              <a:rPr lang="en-GB" smtClean="0">
                <a:solidFill>
                  <a:prstClr val="white">
                    <a:tint val="75000"/>
                  </a:prstClr>
                </a:solidFill>
              </a:rPr>
              <a:pPr/>
              <a:t>‹#›</a:t>
            </a:fld>
            <a:endParaRPr lang="en-GB">
              <a:solidFill>
                <a:prstClr val="white">
                  <a:tint val="75000"/>
                </a:prstClr>
              </a:solidFill>
            </a:endParaRPr>
          </a:p>
        </p:txBody>
      </p:sp>
    </p:spTree>
    <p:extLst>
      <p:ext uri="{BB962C8B-B14F-4D97-AF65-F5344CB8AC3E}">
        <p14:creationId xmlns:p14="http://schemas.microsoft.com/office/powerpoint/2010/main" val="35754329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4CFCB67-FB74-44AB-B01F-75F05A99F9D5}" type="datetimeFigureOut">
              <a:rPr lang="en-GB" smtClean="0">
                <a:solidFill>
                  <a:prstClr val="white">
                    <a:tint val="75000"/>
                  </a:prstClr>
                </a:solidFill>
              </a:rPr>
              <a:pPr/>
              <a:t>14/10/2019</a:t>
            </a:fld>
            <a:endParaRPr lang="en-GB">
              <a:solidFill>
                <a:prstClr val="white">
                  <a:tint val="75000"/>
                </a:prstClr>
              </a:solidFill>
            </a:endParaRPr>
          </a:p>
        </p:txBody>
      </p:sp>
      <p:sp>
        <p:nvSpPr>
          <p:cNvPr id="5" name="Footer Placeholder 4"/>
          <p:cNvSpPr>
            <a:spLocks noGrp="1"/>
          </p:cNvSpPr>
          <p:nvPr>
            <p:ph type="ftr" sz="quarter" idx="11"/>
          </p:nvPr>
        </p:nvSpPr>
        <p:spPr/>
        <p:txBody>
          <a:bodyPr/>
          <a:lstStyle/>
          <a:p>
            <a:endParaRPr lang="en-GB">
              <a:solidFill>
                <a:prstClr val="white">
                  <a:tint val="75000"/>
                </a:prstClr>
              </a:solidFill>
            </a:endParaRPr>
          </a:p>
        </p:txBody>
      </p:sp>
      <p:sp>
        <p:nvSpPr>
          <p:cNvPr id="6" name="Slide Number Placeholder 5"/>
          <p:cNvSpPr>
            <a:spLocks noGrp="1"/>
          </p:cNvSpPr>
          <p:nvPr>
            <p:ph type="sldNum" sz="quarter" idx="12"/>
          </p:nvPr>
        </p:nvSpPr>
        <p:spPr/>
        <p:txBody>
          <a:bodyPr/>
          <a:lstStyle/>
          <a:p>
            <a:fld id="{13346126-31DF-475F-B155-40F15686FF5B}" type="slidenum">
              <a:rPr lang="en-GB" smtClean="0">
                <a:solidFill>
                  <a:prstClr val="white">
                    <a:tint val="75000"/>
                  </a:prstClr>
                </a:solidFill>
              </a:rPr>
              <a:pPr/>
              <a:t>‹#›</a:t>
            </a:fld>
            <a:endParaRPr lang="en-GB">
              <a:solidFill>
                <a:prstClr val="white">
                  <a:tint val="75000"/>
                </a:prstClr>
              </a:solidFill>
            </a:endParaRPr>
          </a:p>
        </p:txBody>
      </p:sp>
    </p:spTree>
    <p:extLst>
      <p:ext uri="{BB962C8B-B14F-4D97-AF65-F5344CB8AC3E}">
        <p14:creationId xmlns:p14="http://schemas.microsoft.com/office/powerpoint/2010/main" val="1222564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4CFCB67-FB74-44AB-B01F-75F05A99F9D5}" type="datetimeFigureOut">
              <a:rPr lang="en-GB" smtClean="0">
                <a:solidFill>
                  <a:prstClr val="white">
                    <a:tint val="75000"/>
                  </a:prstClr>
                </a:solidFill>
              </a:rPr>
              <a:pPr/>
              <a:t>14/10/2019</a:t>
            </a:fld>
            <a:endParaRPr lang="en-GB">
              <a:solidFill>
                <a:prstClr val="white">
                  <a:tint val="75000"/>
                </a:prstClr>
              </a:solidFill>
            </a:endParaRPr>
          </a:p>
        </p:txBody>
      </p:sp>
      <p:sp>
        <p:nvSpPr>
          <p:cNvPr id="5" name="Footer Placeholder 4"/>
          <p:cNvSpPr>
            <a:spLocks noGrp="1"/>
          </p:cNvSpPr>
          <p:nvPr>
            <p:ph type="ftr" sz="quarter" idx="11"/>
          </p:nvPr>
        </p:nvSpPr>
        <p:spPr/>
        <p:txBody>
          <a:bodyPr/>
          <a:lstStyle/>
          <a:p>
            <a:endParaRPr lang="en-GB">
              <a:solidFill>
                <a:prstClr val="white">
                  <a:tint val="75000"/>
                </a:prstClr>
              </a:solidFill>
            </a:endParaRPr>
          </a:p>
        </p:txBody>
      </p:sp>
      <p:sp>
        <p:nvSpPr>
          <p:cNvPr id="6" name="Slide Number Placeholder 5"/>
          <p:cNvSpPr>
            <a:spLocks noGrp="1"/>
          </p:cNvSpPr>
          <p:nvPr>
            <p:ph type="sldNum" sz="quarter" idx="12"/>
          </p:nvPr>
        </p:nvSpPr>
        <p:spPr/>
        <p:txBody>
          <a:bodyPr/>
          <a:lstStyle/>
          <a:p>
            <a:fld id="{13346126-31DF-475F-B155-40F15686FF5B}" type="slidenum">
              <a:rPr lang="en-GB" smtClean="0">
                <a:solidFill>
                  <a:prstClr val="white">
                    <a:tint val="75000"/>
                  </a:prstClr>
                </a:solidFill>
              </a:rPr>
              <a:pPr/>
              <a:t>‹#›</a:t>
            </a:fld>
            <a:endParaRPr lang="en-GB">
              <a:solidFill>
                <a:prstClr val="white">
                  <a:tint val="75000"/>
                </a:prstClr>
              </a:solidFill>
            </a:endParaRPr>
          </a:p>
        </p:txBody>
      </p:sp>
    </p:spTree>
    <p:extLst>
      <p:ext uri="{BB962C8B-B14F-4D97-AF65-F5344CB8AC3E}">
        <p14:creationId xmlns:p14="http://schemas.microsoft.com/office/powerpoint/2010/main" val="13206148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solidFill>
                  <a:prstClr val="black">
                    <a:tint val="75000"/>
                  </a:prstClr>
                </a:solidFill>
              </a:rPr>
              <a:pPr/>
              <a:t>10/14/2019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68710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solidFill>
                  <a:prstClr val="black">
                    <a:tint val="75000"/>
                  </a:prstClr>
                </a:solidFill>
              </a:rPr>
              <a:pPr/>
              <a:t>10/14/2019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77334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5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7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solidFill>
                  <a:prstClr val="black">
                    <a:tint val="75000"/>
                  </a:prstClr>
                </a:solidFill>
              </a:rPr>
              <a:pPr/>
              <a:t>10/14/2019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52229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solidFill>
                  <a:prstClr val="black">
                    <a:tint val="75000"/>
                  </a:prstClr>
                </a:solidFill>
              </a:rPr>
              <a:pPr/>
              <a:t>10/14/2019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82882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solidFill>
                  <a:prstClr val="black">
                    <a:tint val="75000"/>
                  </a:prstClr>
                </a:solidFill>
              </a:rPr>
              <a:pPr/>
              <a:t>10/14/2019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34579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solidFill>
                  <a:prstClr val="black">
                    <a:tint val="75000"/>
                  </a:prstClr>
                </a:solidFill>
              </a:rPr>
              <a:pPr/>
              <a:t>10/14/2019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07233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solidFill>
                  <a:prstClr val="black">
                    <a:tint val="75000"/>
                  </a:prstClr>
                </a:solidFill>
              </a:rPr>
              <a:pPr/>
              <a:t>10/14/2019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85680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3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solidFill>
                  <a:prstClr val="black">
                    <a:tint val="75000"/>
                  </a:prstClr>
                </a:solidFill>
              </a:rPr>
              <a:pPr/>
              <a:t>10/14/2019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17975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3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solidFill>
                  <a:prstClr val="black">
                    <a:tint val="75000"/>
                  </a:prstClr>
                </a:solidFill>
              </a:rPr>
              <a:pPr/>
              <a:t>10/14/2019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27590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solidFill>
                  <a:prstClr val="black">
                    <a:tint val="75000"/>
                  </a:prstClr>
                </a:solidFill>
              </a:rPr>
              <a:pPr/>
              <a:t>10/14/2019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89901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solidFill>
                  <a:prstClr val="black">
                    <a:tint val="75000"/>
                  </a:prstClr>
                </a:solidFill>
              </a:rPr>
              <a:pPr/>
              <a:t>10/14/2019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1650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6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10/14/2019</a:t>
            </a:fld>
            <a:endParaRPr lang="en-US"/>
          </a:p>
        </p:txBody>
      </p:sp>
      <p:sp>
        <p:nvSpPr>
          <p:cNvPr id="5" name="Footer Placeholder 4"/>
          <p:cNvSpPr>
            <a:spLocks noGrp="1"/>
          </p:cNvSpPr>
          <p:nvPr>
            <p:ph type="ftr" sz="quarter" idx="3"/>
          </p:nvPr>
        </p:nvSpPr>
        <p:spPr>
          <a:xfrm>
            <a:off x="4038600" y="635636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79931528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CFCB67-FB74-44AB-B01F-75F05A99F9D5}" type="datetimeFigureOut">
              <a:rPr lang="en-GB" smtClean="0">
                <a:solidFill>
                  <a:prstClr val="white">
                    <a:tint val="75000"/>
                  </a:prstClr>
                </a:solidFill>
              </a:rPr>
              <a:pPr/>
              <a:t>14/10/2019</a:t>
            </a:fld>
            <a:endParaRPr lang="en-GB">
              <a:solidFill>
                <a:prstClr val="white">
                  <a:tint val="75000"/>
                </a:prstClr>
              </a:solidFill>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white">
                  <a:tint val="75000"/>
                </a:prstClr>
              </a:solidFill>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346126-31DF-475F-B155-40F15686FF5B}" type="slidenum">
              <a:rPr lang="en-GB" smtClean="0">
                <a:solidFill>
                  <a:prstClr val="white">
                    <a:tint val="75000"/>
                  </a:prstClr>
                </a:solidFill>
              </a:rPr>
              <a:pPr/>
              <a:t>‹#›</a:t>
            </a:fld>
            <a:endParaRPr lang="en-GB">
              <a:solidFill>
                <a:prstClr val="white">
                  <a:tint val="75000"/>
                </a:prstClr>
              </a:solidFill>
            </a:endParaRPr>
          </a:p>
        </p:txBody>
      </p:sp>
    </p:spTree>
    <p:extLst>
      <p:ext uri="{BB962C8B-B14F-4D97-AF65-F5344CB8AC3E}">
        <p14:creationId xmlns:p14="http://schemas.microsoft.com/office/powerpoint/2010/main" val="2924839660"/>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6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solidFill>
                  <a:prstClr val="black">
                    <a:tint val="75000"/>
                  </a:prstClr>
                </a:solidFill>
              </a:rPr>
              <a:pPr/>
              <a:t>10/14/2019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6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6126804"/>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gif"/><Relationship Id="rId5" Type="http://schemas.openxmlformats.org/officeDocument/2006/relationships/image" Target="../media/image3.tiff"/><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5.xml"/><Relationship Id="rId1" Type="http://schemas.openxmlformats.org/officeDocument/2006/relationships/slideLayout" Target="../slideLayouts/slideLayout1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6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4.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66.xml.rels><?xml version="1.0" encoding="UTF-8" standalone="yes"?>
<Relationships xmlns="http://schemas.openxmlformats.org/package/2006/relationships"><Relationship Id="rId3" Type="http://schemas.openxmlformats.org/officeDocument/2006/relationships/hyperlink" Target="https://en.wikipedia.org/wiki/Cueva_de_las_Manos#/media/File:SantaCruz-CuevaManos-P2210651b.jpg" TargetMode="External"/><Relationship Id="rId2" Type="http://schemas.openxmlformats.org/officeDocument/2006/relationships/notesSlide" Target="../notesSlides/notesSlide56.xml"/><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8">
            <a:extLst>
              <a:ext uri="{FF2B5EF4-FFF2-40B4-BE49-F238E27FC236}">
                <a16:creationId xmlns:a16="http://schemas.microsoft.com/office/drawing/2014/main" xmlns="" id="{4D834D36-D981-4EDD-B062-077BAB9C713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131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a:extLst>
              <a:ext uri="{FF2B5EF4-FFF2-40B4-BE49-F238E27FC236}">
                <a16:creationId xmlns:a16="http://schemas.microsoft.com/office/drawing/2014/main" xmlns="" id="{6CFD523C-CC0D-41EB-B7F7-C615B5715FEB}"/>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959407" y="5059204"/>
            <a:ext cx="6432472" cy="1110439"/>
          </a:xfrm>
        </p:spPr>
        <p:txBody>
          <a:bodyPr anchor="t">
            <a:normAutofit/>
          </a:bodyPr>
          <a:lstStyle/>
          <a:p>
            <a:pPr algn="r"/>
            <a:r>
              <a:rPr lang="en-US" sz="3600" b="1">
                <a:solidFill>
                  <a:srgbClr val="000000"/>
                </a:solidFill>
                <a:cs typeface="Calibri Light"/>
              </a:rPr>
              <a:t>Continuing Bonds: Creative Dissemination</a:t>
            </a:r>
            <a:endParaRPr lang="en-US" sz="3600" b="1">
              <a:solidFill>
                <a:srgbClr val="000000"/>
              </a:solidFill>
            </a:endParaRPr>
          </a:p>
        </p:txBody>
      </p:sp>
      <p:sp>
        <p:nvSpPr>
          <p:cNvPr id="3" name="Subtitle 2"/>
          <p:cNvSpPr>
            <a:spLocks noGrp="1"/>
          </p:cNvSpPr>
          <p:nvPr>
            <p:ph type="subTitle" idx="1"/>
          </p:nvPr>
        </p:nvSpPr>
        <p:spPr>
          <a:xfrm>
            <a:off x="4959029" y="4260158"/>
            <a:ext cx="6432851" cy="799032"/>
          </a:xfrm>
        </p:spPr>
        <p:txBody>
          <a:bodyPr vert="horz" lIns="91440" tIns="45720" rIns="91440" bIns="45720" rtlCol="0" anchor="b">
            <a:noAutofit/>
          </a:bodyPr>
          <a:lstStyle/>
          <a:p>
            <a:pPr algn="r"/>
            <a:r>
              <a:rPr lang="en-US" sz="1600">
                <a:solidFill>
                  <a:srgbClr val="000000"/>
                </a:solidFill>
                <a:cs typeface="Calibri"/>
              </a:rPr>
              <a:t>Teaching Materials</a:t>
            </a:r>
          </a:p>
        </p:txBody>
      </p:sp>
      <p:sp>
        <p:nvSpPr>
          <p:cNvPr id="43" name="Freeform 68">
            <a:extLst>
              <a:ext uri="{FF2B5EF4-FFF2-40B4-BE49-F238E27FC236}">
                <a16:creationId xmlns:a16="http://schemas.microsoft.com/office/drawing/2014/main" xmlns="" id="{251BB4E6-C169-431D-9D53-2BBEBFFD156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479790" y="14"/>
            <a:ext cx="3614335" cy="2178813"/>
          </a:xfrm>
          <a:custGeom>
            <a:avLst/>
            <a:gdLst>
              <a:gd name="connsiteX0" fmla="*/ 38628 w 3614335"/>
              <a:gd name="connsiteY0" fmla="*/ 0 h 2178813"/>
              <a:gd name="connsiteX1" fmla="*/ 3575707 w 3614335"/>
              <a:gd name="connsiteY1" fmla="*/ 0 h 2178813"/>
              <a:gd name="connsiteX2" fmla="*/ 3577619 w 3614335"/>
              <a:gd name="connsiteY2" fmla="*/ 7439 h 2178813"/>
              <a:gd name="connsiteX3" fmla="*/ 3614335 w 3614335"/>
              <a:gd name="connsiteY3" fmla="*/ 371646 h 2178813"/>
              <a:gd name="connsiteX4" fmla="*/ 1807167 w 3614335"/>
              <a:gd name="connsiteY4" fmla="*/ 2178813 h 2178813"/>
              <a:gd name="connsiteX5" fmla="*/ 0 w 3614335"/>
              <a:gd name="connsiteY5" fmla="*/ 371646 h 2178813"/>
              <a:gd name="connsiteX6" fmla="*/ 36715 w 3614335"/>
              <a:gd name="connsiteY6" fmla="*/ 7439 h 217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14335" h="2178813">
                <a:moveTo>
                  <a:pt x="38628" y="0"/>
                </a:moveTo>
                <a:lnTo>
                  <a:pt x="3575707" y="0"/>
                </a:lnTo>
                <a:lnTo>
                  <a:pt x="3577619" y="7439"/>
                </a:lnTo>
                <a:cubicBezTo>
                  <a:pt x="3601692" y="125081"/>
                  <a:pt x="3614335" y="246887"/>
                  <a:pt x="3614335" y="371646"/>
                </a:cubicBezTo>
                <a:cubicBezTo>
                  <a:pt x="3614335" y="1369717"/>
                  <a:pt x="2805239" y="2178813"/>
                  <a:pt x="1807167" y="2178813"/>
                </a:cubicBezTo>
                <a:cubicBezTo>
                  <a:pt x="809097" y="2178813"/>
                  <a:pt x="0" y="1369717"/>
                  <a:pt x="0" y="371646"/>
                </a:cubicBezTo>
                <a:cubicBezTo>
                  <a:pt x="0" y="246887"/>
                  <a:pt x="12642" y="125081"/>
                  <a:pt x="36715" y="7439"/>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8" name="Picture 27">
            <a:extLst>
              <a:ext uri="{FF2B5EF4-FFF2-40B4-BE49-F238E27FC236}">
                <a16:creationId xmlns:a16="http://schemas.microsoft.com/office/drawing/2014/main" xmlns="" id="{033C2E6E-6A65-40BF-8C56-B4241EBEF7DE}"/>
              </a:ext>
            </a:extLst>
          </p:cNvPr>
          <p:cNvPicPr/>
          <p:nvPr/>
        </p:nvPicPr>
        <p:blipFill>
          <a:blip r:embed="rId4" cstate="print">
            <a:extLst>
              <a:ext uri="{28A0092B-C50C-407E-A947-70E740481C1C}">
                <a14:useLocalDpi xmlns:a14="http://schemas.microsoft.com/office/drawing/2010/main" val="0"/>
              </a:ext>
            </a:extLst>
          </a:blip>
          <a:stretch>
            <a:fillRect/>
          </a:stretch>
        </p:blipFill>
        <p:spPr bwMode="auto">
          <a:xfrm>
            <a:off x="2122116" y="663059"/>
            <a:ext cx="2329681" cy="454287"/>
          </a:xfrm>
          <a:prstGeom prst="rect">
            <a:avLst/>
          </a:prstGeom>
          <a:noFill/>
        </p:spPr>
      </p:pic>
      <p:sp>
        <p:nvSpPr>
          <p:cNvPr id="45" name="Freeform 72">
            <a:extLst>
              <a:ext uri="{FF2B5EF4-FFF2-40B4-BE49-F238E27FC236}">
                <a16:creationId xmlns:a16="http://schemas.microsoft.com/office/drawing/2014/main" xmlns="" id="{5AFEC34A-0251-411C-A0C7-E1FB917E90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 y="2433021"/>
            <a:ext cx="3762321" cy="4434467"/>
          </a:xfrm>
          <a:custGeom>
            <a:avLst/>
            <a:gdLst>
              <a:gd name="connsiteX0" fmla="*/ 871484 w 3762321"/>
              <a:gd name="connsiteY0" fmla="*/ 0 h 4434467"/>
              <a:gd name="connsiteX1" fmla="*/ 3762321 w 3762321"/>
              <a:gd name="connsiteY1" fmla="*/ 2890836 h 4434467"/>
              <a:gd name="connsiteX2" fmla="*/ 3413413 w 3762321"/>
              <a:gd name="connsiteY2" fmla="*/ 4268781 h 4434467"/>
              <a:gd name="connsiteX3" fmla="*/ 3312756 w 3762321"/>
              <a:gd name="connsiteY3" fmla="*/ 4434467 h 4434467"/>
              <a:gd name="connsiteX4" fmla="*/ 0 w 3762321"/>
              <a:gd name="connsiteY4" fmla="*/ 4434467 h 4434467"/>
              <a:gd name="connsiteX5" fmla="*/ 0 w 3762321"/>
              <a:gd name="connsiteY5" fmla="*/ 134299 h 4434467"/>
              <a:gd name="connsiteX6" fmla="*/ 11838 w 3762321"/>
              <a:gd name="connsiteY6" fmla="*/ 129967 h 4434467"/>
              <a:gd name="connsiteX7" fmla="*/ 871484 w 3762321"/>
              <a:gd name="connsiteY7" fmla="*/ 0 h 4434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62321" h="4434467">
                <a:moveTo>
                  <a:pt x="871484" y="0"/>
                </a:moveTo>
                <a:cubicBezTo>
                  <a:pt x="2468049" y="0"/>
                  <a:pt x="3762321" y="1294271"/>
                  <a:pt x="3762321" y="2890836"/>
                </a:cubicBezTo>
                <a:cubicBezTo>
                  <a:pt x="3762321" y="3389763"/>
                  <a:pt x="3635928" y="3859169"/>
                  <a:pt x="3413413" y="4268781"/>
                </a:cubicBezTo>
                <a:lnTo>
                  <a:pt x="3312756" y="4434467"/>
                </a:lnTo>
                <a:lnTo>
                  <a:pt x="0" y="4434467"/>
                </a:lnTo>
                <a:lnTo>
                  <a:pt x="0" y="134299"/>
                </a:lnTo>
                <a:lnTo>
                  <a:pt x="11838" y="129967"/>
                </a:lnTo>
                <a:cubicBezTo>
                  <a:pt x="283400" y="45502"/>
                  <a:pt x="572129" y="0"/>
                  <a:pt x="871484"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Oval 46">
            <a:extLst>
              <a:ext uri="{FF2B5EF4-FFF2-40B4-BE49-F238E27FC236}">
                <a16:creationId xmlns:a16="http://schemas.microsoft.com/office/drawing/2014/main" xmlns="" id="{89E9B1A9-F407-4A46-B721-26946A1A2C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221460" y="460823"/>
            <a:ext cx="3245896" cy="3245896"/>
          </a:xfrm>
          <a:prstGeom prst="ellipse">
            <a:avLst/>
          </a:pr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xmlns="" id="{BBCFA5DC-FDDC-4C22-9D6D-93560A3BF578}"/>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5725056" y="1799698"/>
            <a:ext cx="2254111" cy="585659"/>
          </a:xfrm>
          <a:prstGeom prst="rect">
            <a:avLst/>
          </a:prstGeom>
        </p:spPr>
      </p:pic>
      <p:sp>
        <p:nvSpPr>
          <p:cNvPr id="49" name="Freeform 64">
            <a:extLst>
              <a:ext uri="{FF2B5EF4-FFF2-40B4-BE49-F238E27FC236}">
                <a16:creationId xmlns:a16="http://schemas.microsoft.com/office/drawing/2014/main" xmlns="" id="{B81747D3-9737-4919-8850-65DBC9048B9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098296" y="1"/>
            <a:ext cx="3093713" cy="3406036"/>
          </a:xfrm>
          <a:custGeom>
            <a:avLst/>
            <a:gdLst>
              <a:gd name="connsiteX0" fmla="*/ 404583 w 3093713"/>
              <a:gd name="connsiteY0" fmla="*/ 0 h 3406036"/>
              <a:gd name="connsiteX1" fmla="*/ 3093713 w 3093713"/>
              <a:gd name="connsiteY1" fmla="*/ 0 h 3406036"/>
              <a:gd name="connsiteX2" fmla="*/ 3093713 w 3093713"/>
              <a:gd name="connsiteY2" fmla="*/ 3187362 h 3406036"/>
              <a:gd name="connsiteX3" fmla="*/ 2990991 w 3093713"/>
              <a:gd name="connsiteY3" fmla="*/ 3236846 h 3406036"/>
              <a:gd name="connsiteX4" fmla="*/ 2152961 w 3093713"/>
              <a:gd name="connsiteY4" fmla="*/ 3406036 h 3406036"/>
              <a:gd name="connsiteX5" fmla="*/ 0 w 3093713"/>
              <a:gd name="connsiteY5" fmla="*/ 1253075 h 3406036"/>
              <a:gd name="connsiteX6" fmla="*/ 367692 w 3093713"/>
              <a:gd name="connsiteY6" fmla="*/ 49334 h 3406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93713" h="3406036">
                <a:moveTo>
                  <a:pt x="404583" y="0"/>
                </a:moveTo>
                <a:lnTo>
                  <a:pt x="3093713" y="0"/>
                </a:lnTo>
                <a:lnTo>
                  <a:pt x="3093713" y="3187362"/>
                </a:lnTo>
                <a:lnTo>
                  <a:pt x="2990991" y="3236846"/>
                </a:lnTo>
                <a:cubicBezTo>
                  <a:pt x="2733414" y="3345792"/>
                  <a:pt x="2450223" y="3406036"/>
                  <a:pt x="2152961" y="3406036"/>
                </a:cubicBezTo>
                <a:cubicBezTo>
                  <a:pt x="963913" y="3406036"/>
                  <a:pt x="0" y="2442123"/>
                  <a:pt x="0" y="1253075"/>
                </a:cubicBezTo>
                <a:cubicBezTo>
                  <a:pt x="0" y="807182"/>
                  <a:pt x="135550" y="392949"/>
                  <a:pt x="367692" y="49334"/>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2" name="Picture 31" descr="Image result for manchester uni logo">
            <a:extLst>
              <a:ext uri="{FF2B5EF4-FFF2-40B4-BE49-F238E27FC236}">
                <a16:creationId xmlns:a16="http://schemas.microsoft.com/office/drawing/2014/main" xmlns="" id="{57C0FFD9-88E6-406C-9D12-54436D21FD50}"/>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34563" y="891186"/>
            <a:ext cx="2348768" cy="1105598"/>
          </a:xfrm>
          <a:prstGeom prst="rect">
            <a:avLst/>
          </a:prstGeom>
          <a:noFill/>
        </p:spPr>
      </p:pic>
      <p:pic>
        <p:nvPicPr>
          <p:cNvPr id="34" name="Picture 33" descr="E:\Lindsey\PDRA\Continuing Bonds\Logo\pngs\Logo (colour- without background, no text).png">
            <a:extLst>
              <a:ext uri="{FF2B5EF4-FFF2-40B4-BE49-F238E27FC236}">
                <a16:creationId xmlns:a16="http://schemas.microsoft.com/office/drawing/2014/main" xmlns="" id="{9B78A345-4ED2-47E5-8044-CF361BCF2BC8}"/>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2503" y="3641800"/>
            <a:ext cx="2639607" cy="2739593"/>
          </a:xfrm>
          <a:prstGeom prst="rect">
            <a:avLst/>
          </a:prstGeom>
          <a:noFill/>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2689" y="937858"/>
            <a:ext cx="10515600" cy="4351338"/>
          </a:xfrm>
        </p:spPr>
        <p:txBody>
          <a:bodyPr/>
          <a:lstStyle/>
          <a:p>
            <a:pPr marL="0" indent="0" algn="ctr">
              <a:buNone/>
            </a:pPr>
            <a:r>
              <a:rPr lang="en-GB" sz="7200">
                <a:solidFill>
                  <a:schemeClr val="bg1"/>
                </a:solidFill>
              </a:rPr>
              <a:t>Workshop 1: Inspiration</a:t>
            </a:r>
          </a:p>
          <a:p>
            <a:endParaRPr lang="en-GB">
              <a:solidFill>
                <a:schemeClr val="bg1"/>
              </a:solidFill>
            </a:endParaRPr>
          </a:p>
          <a:p>
            <a:pPr marL="0" indent="0" algn="ctr">
              <a:buNone/>
            </a:pPr>
            <a:r>
              <a:rPr lang="en-GB">
                <a:solidFill>
                  <a:schemeClr val="bg1"/>
                </a:solidFill>
              </a:rPr>
              <a:t>Let’s talk of the dead…</a:t>
            </a:r>
          </a:p>
          <a:p>
            <a:endParaRPr lang="en-GB">
              <a:solidFill>
                <a:schemeClr val="bg1"/>
              </a:solidFill>
            </a:endParaRPr>
          </a:p>
          <a:p>
            <a:endParaRPr lang="en-GB">
              <a:solidFill>
                <a:schemeClr val="bg1"/>
              </a:solidFill>
            </a:endParaRPr>
          </a:p>
        </p:txBody>
      </p:sp>
      <p:pic>
        <p:nvPicPr>
          <p:cNvPr id="1026" name="Picture 2" descr="C:\Users\jdayes\Downloads\pastedIma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1177" y="3730653"/>
            <a:ext cx="2609851" cy="209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7080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buNone/>
            </a:pPr>
            <a:r>
              <a:rPr lang="en-GB" dirty="0" smtClean="0">
                <a:solidFill>
                  <a:schemeClr val="bg1"/>
                </a:solidFill>
              </a:rPr>
              <a:t>5 mins 	Welcome </a:t>
            </a:r>
            <a:r>
              <a:rPr lang="en-GB" dirty="0">
                <a:solidFill>
                  <a:schemeClr val="bg1"/>
                </a:solidFill>
              </a:rPr>
              <a:t>and keeping it safe</a:t>
            </a:r>
          </a:p>
          <a:p>
            <a:pPr marL="0" indent="0">
              <a:buNone/>
            </a:pPr>
            <a:r>
              <a:rPr lang="en-GB" dirty="0" smtClean="0">
                <a:solidFill>
                  <a:schemeClr val="bg1"/>
                </a:solidFill>
              </a:rPr>
              <a:t>10 mins	Let’s </a:t>
            </a:r>
            <a:r>
              <a:rPr lang="en-GB" dirty="0">
                <a:solidFill>
                  <a:schemeClr val="bg1"/>
                </a:solidFill>
              </a:rPr>
              <a:t>talk of the dead</a:t>
            </a:r>
          </a:p>
          <a:p>
            <a:pPr marL="0" indent="0">
              <a:buNone/>
            </a:pPr>
            <a:r>
              <a:rPr lang="en-GB" dirty="0" smtClean="0">
                <a:solidFill>
                  <a:schemeClr val="bg1"/>
                </a:solidFill>
              </a:rPr>
              <a:t>15 mins	Keeping </a:t>
            </a:r>
            <a:r>
              <a:rPr lang="en-GB" dirty="0">
                <a:solidFill>
                  <a:schemeClr val="bg1"/>
                </a:solidFill>
              </a:rPr>
              <a:t>the dead close and difficulty with objects. </a:t>
            </a:r>
            <a:r>
              <a:rPr lang="en-GB" dirty="0" smtClean="0">
                <a:solidFill>
                  <a:schemeClr val="bg1"/>
                </a:solidFill>
              </a:rPr>
              <a:t>(With </a:t>
            </a:r>
            <a:r>
              <a:rPr lang="en-GB" dirty="0">
                <a:solidFill>
                  <a:schemeClr val="bg1"/>
                </a:solidFill>
              </a:rPr>
              <a:t>a 5 </a:t>
            </a:r>
            <a:r>
              <a:rPr lang="en-GB" dirty="0" smtClean="0">
                <a:solidFill>
                  <a:schemeClr val="bg1"/>
                </a:solidFill>
              </a:rPr>
              <a:t>			min </a:t>
            </a:r>
            <a:r>
              <a:rPr lang="en-GB" dirty="0">
                <a:solidFill>
                  <a:schemeClr val="bg1"/>
                </a:solidFill>
              </a:rPr>
              <a:t>exercise</a:t>
            </a:r>
            <a:r>
              <a:rPr lang="en-GB" dirty="0" smtClean="0">
                <a:solidFill>
                  <a:schemeClr val="bg1"/>
                </a:solidFill>
              </a:rPr>
              <a:t>.)</a:t>
            </a:r>
            <a:endParaRPr lang="en-GB" dirty="0">
              <a:solidFill>
                <a:schemeClr val="bg1"/>
              </a:solidFill>
            </a:endParaRPr>
          </a:p>
          <a:p>
            <a:pPr marL="0" indent="0">
              <a:buNone/>
            </a:pPr>
            <a:r>
              <a:rPr lang="en-GB" dirty="0" smtClean="0">
                <a:solidFill>
                  <a:schemeClr val="bg1"/>
                </a:solidFill>
              </a:rPr>
              <a:t>15 mins	Archaeological </a:t>
            </a:r>
            <a:r>
              <a:rPr lang="en-GB" dirty="0">
                <a:solidFill>
                  <a:schemeClr val="bg1"/>
                </a:solidFill>
              </a:rPr>
              <a:t>objects – for inspiration</a:t>
            </a:r>
          </a:p>
          <a:p>
            <a:pPr marL="0" indent="0">
              <a:buNone/>
            </a:pPr>
            <a:r>
              <a:rPr lang="en-GB" dirty="0" smtClean="0">
                <a:solidFill>
                  <a:schemeClr val="bg1"/>
                </a:solidFill>
              </a:rPr>
              <a:t>			-</a:t>
            </a:r>
            <a:r>
              <a:rPr lang="en-GB" dirty="0">
                <a:solidFill>
                  <a:schemeClr val="bg1"/>
                </a:solidFill>
              </a:rPr>
              <a:t>Break-</a:t>
            </a:r>
          </a:p>
          <a:p>
            <a:pPr marL="0" indent="0">
              <a:buNone/>
            </a:pPr>
            <a:r>
              <a:rPr lang="en-GB" dirty="0" smtClean="0">
                <a:solidFill>
                  <a:schemeClr val="bg1"/>
                </a:solidFill>
              </a:rPr>
              <a:t>10 mins	What </a:t>
            </a:r>
            <a:r>
              <a:rPr lang="en-GB" dirty="0">
                <a:solidFill>
                  <a:schemeClr val="bg1"/>
                </a:solidFill>
              </a:rPr>
              <a:t>Object would you have as your legacy</a:t>
            </a:r>
            <a:r>
              <a:rPr lang="en-GB" dirty="0" smtClean="0">
                <a:solidFill>
                  <a:schemeClr val="bg1"/>
                </a:solidFill>
              </a:rPr>
              <a:t>? (Exercise)</a:t>
            </a:r>
            <a:endParaRPr lang="en-GB" dirty="0">
              <a:solidFill>
                <a:schemeClr val="bg1"/>
              </a:solidFill>
            </a:endParaRPr>
          </a:p>
          <a:p>
            <a:pPr marL="0" indent="0">
              <a:buNone/>
            </a:pPr>
            <a:r>
              <a:rPr lang="en-GB" dirty="0" smtClean="0">
                <a:solidFill>
                  <a:schemeClr val="bg1"/>
                </a:solidFill>
              </a:rPr>
              <a:t>10 mins	Objects </a:t>
            </a:r>
            <a:r>
              <a:rPr lang="en-GB" dirty="0">
                <a:solidFill>
                  <a:schemeClr val="bg1"/>
                </a:solidFill>
              </a:rPr>
              <a:t>and loss. </a:t>
            </a:r>
            <a:r>
              <a:rPr lang="en-GB" dirty="0" smtClean="0">
                <a:solidFill>
                  <a:schemeClr val="bg1"/>
                </a:solidFill>
              </a:rPr>
              <a:t>(Exercise)</a:t>
            </a:r>
            <a:endParaRPr lang="en-GB" dirty="0">
              <a:solidFill>
                <a:schemeClr val="bg1"/>
              </a:solidFill>
            </a:endParaRPr>
          </a:p>
          <a:p>
            <a:pPr marL="0" indent="0">
              <a:buNone/>
            </a:pPr>
            <a:r>
              <a:rPr lang="en-GB" dirty="0" smtClean="0">
                <a:solidFill>
                  <a:schemeClr val="bg1"/>
                </a:solidFill>
              </a:rPr>
              <a:t>5 mins		Drawing </a:t>
            </a:r>
            <a:r>
              <a:rPr lang="en-GB" dirty="0">
                <a:solidFill>
                  <a:schemeClr val="bg1"/>
                </a:solidFill>
              </a:rPr>
              <a:t>to a close and the next workshop</a:t>
            </a:r>
          </a:p>
          <a:p>
            <a:pPr marL="0" indent="0">
              <a:buNone/>
            </a:pPr>
            <a:r>
              <a:rPr lang="en-GB" dirty="0" smtClean="0">
                <a:solidFill>
                  <a:schemeClr val="bg1"/>
                </a:solidFill>
              </a:rPr>
              <a:t>5 mins		Art </a:t>
            </a:r>
            <a:r>
              <a:rPr lang="en-GB" dirty="0">
                <a:solidFill>
                  <a:schemeClr val="bg1"/>
                </a:solidFill>
              </a:rPr>
              <a:t>Exercise</a:t>
            </a:r>
          </a:p>
          <a:p>
            <a:pPr marL="0" indent="0">
              <a:buNone/>
            </a:pPr>
            <a:endParaRPr lang="en-GB" dirty="0">
              <a:solidFill>
                <a:schemeClr val="bg1"/>
              </a:solidFill>
            </a:endParaRPr>
          </a:p>
          <a:p>
            <a:pPr marL="0" indent="0">
              <a:buNone/>
            </a:pPr>
            <a:endParaRPr lang="en-GB" dirty="0">
              <a:solidFill>
                <a:schemeClr val="bg1"/>
              </a:solidFill>
            </a:endParaRPr>
          </a:p>
        </p:txBody>
      </p:sp>
      <p:sp>
        <p:nvSpPr>
          <p:cNvPr id="4" name="Title 1"/>
          <p:cNvSpPr>
            <a:spLocks noGrp="1"/>
          </p:cNvSpPr>
          <p:nvPr>
            <p:ph type="title"/>
          </p:nvPr>
        </p:nvSpPr>
        <p:spPr/>
        <p:txBody>
          <a:bodyPr/>
          <a:lstStyle/>
          <a:p>
            <a:pPr algn="ctr"/>
            <a:r>
              <a:rPr lang="en-GB" b="1" dirty="0">
                <a:solidFill>
                  <a:schemeClr val="bg1"/>
                </a:solidFill>
              </a:rPr>
              <a:t>Timetable</a:t>
            </a:r>
          </a:p>
        </p:txBody>
      </p:sp>
    </p:spTree>
    <p:extLst>
      <p:ext uri="{BB962C8B-B14F-4D97-AF65-F5344CB8AC3E}">
        <p14:creationId xmlns:p14="http://schemas.microsoft.com/office/powerpoint/2010/main" val="3665628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572641-3701-43CD-A318-707278CDCB98}"/>
              </a:ext>
            </a:extLst>
          </p:cNvPr>
          <p:cNvSpPr>
            <a:spLocks noGrp="1"/>
          </p:cNvSpPr>
          <p:nvPr>
            <p:ph type="title"/>
          </p:nvPr>
        </p:nvSpPr>
        <p:spPr/>
        <p:txBody>
          <a:bodyPr/>
          <a:lstStyle/>
          <a:p>
            <a:pPr algn="ctr"/>
            <a:r>
              <a:rPr lang="en-US" b="1">
                <a:solidFill>
                  <a:schemeClr val="bg1"/>
                </a:solidFill>
                <a:cs typeface="Calibri Light"/>
              </a:rPr>
              <a:t>Welcome</a:t>
            </a:r>
          </a:p>
        </p:txBody>
      </p:sp>
      <p:sp>
        <p:nvSpPr>
          <p:cNvPr id="3" name="Content Placeholder 2">
            <a:extLst>
              <a:ext uri="{FF2B5EF4-FFF2-40B4-BE49-F238E27FC236}">
                <a16:creationId xmlns:a16="http://schemas.microsoft.com/office/drawing/2014/main" xmlns="" id="{B6104AE6-83A2-459F-8268-74CA9ACCD32E}"/>
              </a:ext>
            </a:extLst>
          </p:cNvPr>
          <p:cNvSpPr>
            <a:spLocks noGrp="1"/>
          </p:cNvSpPr>
          <p:nvPr>
            <p:ph idx="1"/>
          </p:nvPr>
        </p:nvSpPr>
        <p:spPr/>
        <p:txBody>
          <a:bodyPr vert="horz" lIns="91440" tIns="45720" rIns="91440" bIns="45720" rtlCol="0" anchor="t">
            <a:normAutofit fontScale="92500" lnSpcReduction="20000"/>
          </a:bodyPr>
          <a:lstStyle/>
          <a:p>
            <a:pPr marL="0" indent="0">
              <a:buNone/>
            </a:pPr>
            <a:r>
              <a:rPr lang="en-US" u="sng">
                <a:solidFill>
                  <a:schemeClr val="bg1"/>
                </a:solidFill>
                <a:cs typeface="Calibri"/>
              </a:rPr>
              <a:t>Today's Focus</a:t>
            </a:r>
            <a:endParaRPr lang="en-US">
              <a:solidFill>
                <a:schemeClr val="bg1"/>
              </a:solidFill>
              <a:cs typeface="Calibri"/>
            </a:endParaRPr>
          </a:p>
          <a:p>
            <a:pPr marL="0" indent="0">
              <a:buNone/>
            </a:pPr>
            <a:r>
              <a:rPr lang="en-US">
                <a:solidFill>
                  <a:schemeClr val="bg1"/>
                </a:solidFill>
                <a:cs typeface="Calibri"/>
              </a:rPr>
              <a:t>-Meeting fellow writers</a:t>
            </a:r>
          </a:p>
          <a:p>
            <a:pPr marL="0" indent="0">
              <a:buNone/>
            </a:pPr>
            <a:r>
              <a:rPr lang="en-US">
                <a:solidFill>
                  <a:schemeClr val="bg1"/>
                </a:solidFill>
                <a:cs typeface="Calibri"/>
              </a:rPr>
              <a:t>-To be inspired! (Introduction to archaeological and contemporary materials)</a:t>
            </a:r>
          </a:p>
          <a:p>
            <a:pPr marL="0" indent="0">
              <a:buNone/>
            </a:pPr>
            <a:r>
              <a:rPr lang="en-US">
                <a:solidFill>
                  <a:schemeClr val="bg1"/>
                </a:solidFill>
                <a:cs typeface="Calibri"/>
              </a:rPr>
              <a:t>-To start creating your piece</a:t>
            </a:r>
          </a:p>
          <a:p>
            <a:pPr marL="0" indent="0">
              <a:buNone/>
            </a:pPr>
            <a:endParaRPr lang="en-US">
              <a:solidFill>
                <a:schemeClr val="bg1"/>
              </a:solidFill>
              <a:cs typeface="Calibri"/>
            </a:endParaRPr>
          </a:p>
          <a:p>
            <a:pPr marL="0" indent="0">
              <a:buNone/>
            </a:pPr>
            <a:endParaRPr lang="en-US" u="sng">
              <a:solidFill>
                <a:schemeClr val="bg1"/>
              </a:solidFill>
              <a:cs typeface="Calibri"/>
            </a:endParaRPr>
          </a:p>
          <a:p>
            <a:pPr marL="0" indent="0">
              <a:buNone/>
            </a:pPr>
            <a:r>
              <a:rPr lang="en-US" u="sng">
                <a:solidFill>
                  <a:schemeClr val="bg1"/>
                </a:solidFill>
                <a:cs typeface="Calibri"/>
              </a:rPr>
              <a:t>Ultimate aims</a:t>
            </a:r>
          </a:p>
          <a:p>
            <a:pPr marL="0" indent="0">
              <a:buNone/>
            </a:pPr>
            <a:r>
              <a:rPr lang="en-US">
                <a:solidFill>
                  <a:schemeClr val="bg1"/>
                </a:solidFill>
                <a:cs typeface="Calibri"/>
              </a:rPr>
              <a:t>-3 workshops (‘Inspiration’, ‘Deepening Connection’, ‘Editing/finalizing’ – more space for working on your piece in latter two)</a:t>
            </a:r>
          </a:p>
          <a:p>
            <a:pPr marL="0" indent="0">
              <a:buNone/>
            </a:pPr>
            <a:r>
              <a:rPr lang="en-US">
                <a:solidFill>
                  <a:schemeClr val="bg1"/>
                </a:solidFill>
                <a:cs typeface="Calibri"/>
              </a:rPr>
              <a:t>-Widening the boundaries on talking about death, dying, bereavement and grief</a:t>
            </a:r>
          </a:p>
          <a:p>
            <a:pPr marL="0" indent="0">
              <a:buNone/>
            </a:pPr>
            <a:endParaRPr lang="en-US" u="sng">
              <a:solidFill>
                <a:schemeClr val="bg1"/>
              </a:solidFill>
              <a:cs typeface="Calibri"/>
            </a:endParaRPr>
          </a:p>
          <a:p>
            <a:pPr marL="0" indent="0">
              <a:buNone/>
            </a:pPr>
            <a:endParaRPr lang="en-US" u="sng">
              <a:solidFill>
                <a:schemeClr val="bg1"/>
              </a:solidFill>
              <a:cs typeface="Calibri"/>
            </a:endParaRPr>
          </a:p>
          <a:p>
            <a:pPr marL="0" indent="0">
              <a:buNone/>
            </a:pPr>
            <a:endParaRPr lang="en-US" u="sng">
              <a:solidFill>
                <a:schemeClr val="bg1"/>
              </a:solidFill>
              <a:cs typeface="Calibri"/>
            </a:endParaRPr>
          </a:p>
        </p:txBody>
      </p:sp>
    </p:spTree>
    <p:extLst>
      <p:ext uri="{BB962C8B-B14F-4D97-AF65-F5344CB8AC3E}">
        <p14:creationId xmlns:p14="http://schemas.microsoft.com/office/powerpoint/2010/main" val="460240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595D01-3616-4B49-9F88-DECF630C40FD}"/>
              </a:ext>
            </a:extLst>
          </p:cNvPr>
          <p:cNvSpPr>
            <a:spLocks noGrp="1"/>
          </p:cNvSpPr>
          <p:nvPr>
            <p:ph type="title"/>
          </p:nvPr>
        </p:nvSpPr>
        <p:spPr/>
        <p:txBody>
          <a:bodyPr/>
          <a:lstStyle/>
          <a:p>
            <a:pPr algn="ctr"/>
            <a:r>
              <a:rPr lang="en-US" b="1">
                <a:solidFill>
                  <a:schemeClr val="bg1"/>
                </a:solidFill>
                <a:cs typeface="Calibri Light"/>
              </a:rPr>
              <a:t>Let's keep it safe</a:t>
            </a:r>
          </a:p>
        </p:txBody>
      </p:sp>
      <p:sp>
        <p:nvSpPr>
          <p:cNvPr id="3" name="Content Placeholder 2">
            <a:extLst>
              <a:ext uri="{FF2B5EF4-FFF2-40B4-BE49-F238E27FC236}">
                <a16:creationId xmlns:a16="http://schemas.microsoft.com/office/drawing/2014/main" xmlns="" id="{0FBB0A1E-11C2-40C6-A062-6EEDBB7F92FA}"/>
              </a:ext>
            </a:extLst>
          </p:cNvPr>
          <p:cNvSpPr>
            <a:spLocks noGrp="1"/>
          </p:cNvSpPr>
          <p:nvPr>
            <p:ph idx="1"/>
          </p:nvPr>
        </p:nvSpPr>
        <p:spPr/>
        <p:txBody>
          <a:bodyPr vert="horz" lIns="91440" tIns="45720" rIns="91440" bIns="45720" rtlCol="0" anchor="t">
            <a:normAutofit fontScale="77500" lnSpcReduction="20000"/>
          </a:bodyPr>
          <a:lstStyle/>
          <a:p>
            <a:pPr marL="0" indent="0">
              <a:buNone/>
            </a:pPr>
            <a:r>
              <a:rPr lang="en-US">
                <a:solidFill>
                  <a:schemeClr val="bg1"/>
                </a:solidFill>
                <a:cs typeface="Calibri"/>
              </a:rPr>
              <a:t>Creative writing 'death café': not therapy... (importance of information packs)</a:t>
            </a:r>
          </a:p>
          <a:p>
            <a:pPr marL="0" indent="0">
              <a:buNone/>
            </a:pPr>
            <a:endParaRPr lang="en-US" u="sng">
              <a:solidFill>
                <a:schemeClr val="bg1"/>
              </a:solidFill>
              <a:cs typeface="Calibri"/>
            </a:endParaRPr>
          </a:p>
          <a:p>
            <a:pPr marL="0" indent="0">
              <a:buNone/>
            </a:pPr>
            <a:r>
              <a:rPr lang="en-US" u="sng">
                <a:solidFill>
                  <a:schemeClr val="bg1"/>
                </a:solidFill>
                <a:cs typeface="Calibri"/>
              </a:rPr>
              <a:t>'Rules'</a:t>
            </a:r>
            <a:endParaRPr lang="en-US">
              <a:solidFill>
                <a:schemeClr val="bg1"/>
              </a:solidFill>
              <a:cs typeface="Calibri"/>
            </a:endParaRPr>
          </a:p>
          <a:p>
            <a:pPr marL="0" indent="0">
              <a:buNone/>
            </a:pPr>
            <a:r>
              <a:rPr lang="en-US">
                <a:solidFill>
                  <a:schemeClr val="bg1"/>
                </a:solidFill>
                <a:cs typeface="Calibri"/>
              </a:rPr>
              <a:t>Non-judgmental, supportive atmosphere – giving everyone space to speak if they wish to</a:t>
            </a:r>
            <a:endParaRPr lang="en-US" u="sng">
              <a:solidFill>
                <a:schemeClr val="bg1"/>
              </a:solidFill>
              <a:cs typeface="Calibri"/>
            </a:endParaRPr>
          </a:p>
          <a:p>
            <a:pPr marL="0" indent="0">
              <a:buNone/>
            </a:pPr>
            <a:r>
              <a:rPr lang="en-US">
                <a:solidFill>
                  <a:schemeClr val="bg1"/>
                </a:solidFill>
                <a:cs typeface="Calibri"/>
              </a:rPr>
              <a:t>Confidentiality</a:t>
            </a:r>
          </a:p>
          <a:p>
            <a:pPr marL="0" indent="0">
              <a:buNone/>
            </a:pPr>
            <a:r>
              <a:rPr lang="en-US">
                <a:solidFill>
                  <a:schemeClr val="bg1"/>
                </a:solidFill>
                <a:cs typeface="Calibri"/>
              </a:rPr>
              <a:t>Constructive feedback - what you liked, what you would like to see more of, framing points positively</a:t>
            </a:r>
          </a:p>
          <a:p>
            <a:pPr marL="0" indent="0">
              <a:buNone/>
            </a:pPr>
            <a:endParaRPr lang="en-US" u="sng">
              <a:solidFill>
                <a:schemeClr val="bg1"/>
              </a:solidFill>
              <a:cs typeface="Calibri"/>
            </a:endParaRPr>
          </a:p>
          <a:p>
            <a:pPr marL="0" indent="0">
              <a:buNone/>
            </a:pPr>
            <a:r>
              <a:rPr lang="en-US" u="sng">
                <a:solidFill>
                  <a:schemeClr val="bg1"/>
                </a:solidFill>
                <a:cs typeface="Calibri"/>
              </a:rPr>
              <a:t>Looking after yourself</a:t>
            </a:r>
          </a:p>
          <a:p>
            <a:pPr marL="0" indent="0">
              <a:buNone/>
            </a:pPr>
            <a:r>
              <a:rPr lang="en-US">
                <a:solidFill>
                  <a:schemeClr val="bg1"/>
                </a:solidFill>
                <a:cs typeface="Calibri"/>
              </a:rPr>
              <a:t>Sources of support on information sheet in your packs</a:t>
            </a:r>
          </a:p>
          <a:p>
            <a:pPr marL="0" indent="0">
              <a:buNone/>
            </a:pPr>
            <a:r>
              <a:rPr lang="en-US">
                <a:solidFill>
                  <a:schemeClr val="bg1"/>
                </a:solidFill>
                <a:cs typeface="Calibri"/>
              </a:rPr>
              <a:t>Take a break whenever you need</a:t>
            </a:r>
          </a:p>
          <a:p>
            <a:pPr marL="0" indent="0">
              <a:buNone/>
            </a:pPr>
            <a:r>
              <a:rPr lang="en-US">
                <a:solidFill>
                  <a:schemeClr val="bg1"/>
                </a:solidFill>
                <a:cs typeface="Calibri"/>
              </a:rPr>
              <a:t>Allow yourself to 'hold back' if you need to</a:t>
            </a:r>
          </a:p>
        </p:txBody>
      </p:sp>
    </p:spTree>
    <p:extLst>
      <p:ext uri="{BB962C8B-B14F-4D97-AF65-F5344CB8AC3E}">
        <p14:creationId xmlns:p14="http://schemas.microsoft.com/office/powerpoint/2010/main" val="781879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solidFill>
                  <a:schemeClr val="bg1"/>
                </a:solidFill>
              </a:rPr>
              <a:t>Where did the inspiration materials come from?</a:t>
            </a:r>
          </a:p>
        </p:txBody>
      </p:sp>
      <p:sp>
        <p:nvSpPr>
          <p:cNvPr id="3" name="Content Placeholder 2"/>
          <p:cNvSpPr>
            <a:spLocks noGrp="1"/>
          </p:cNvSpPr>
          <p:nvPr>
            <p:ph idx="1"/>
          </p:nvPr>
        </p:nvSpPr>
        <p:spPr>
          <a:xfrm>
            <a:off x="847725" y="1958975"/>
            <a:ext cx="10515600" cy="4351338"/>
          </a:xfrm>
        </p:spPr>
        <p:txBody>
          <a:bodyPr/>
          <a:lstStyle/>
          <a:p>
            <a:r>
              <a:rPr lang="en-GB" dirty="0">
                <a:solidFill>
                  <a:schemeClr val="bg1"/>
                </a:solidFill>
              </a:rPr>
              <a:t>Archaeological sources</a:t>
            </a:r>
          </a:p>
          <a:p>
            <a:r>
              <a:rPr lang="en-GB" dirty="0">
                <a:solidFill>
                  <a:schemeClr val="bg1"/>
                </a:solidFill>
              </a:rPr>
              <a:t>Contemporary experiences of death, dying, bereavement and grief.</a:t>
            </a:r>
          </a:p>
          <a:p>
            <a:pPr lvl="1"/>
            <a:r>
              <a:rPr lang="en-GB" dirty="0">
                <a:solidFill>
                  <a:schemeClr val="bg1"/>
                </a:solidFill>
              </a:rPr>
              <a:t>Quotes taken from project workshops run by the Continuing Bonds project</a:t>
            </a:r>
          </a:p>
        </p:txBody>
      </p:sp>
    </p:spTree>
    <p:extLst>
      <p:ext uri="{BB962C8B-B14F-4D97-AF65-F5344CB8AC3E}">
        <p14:creationId xmlns:p14="http://schemas.microsoft.com/office/powerpoint/2010/main" val="2454669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572641-3701-43CD-A318-707278CDCB98}"/>
              </a:ext>
            </a:extLst>
          </p:cNvPr>
          <p:cNvSpPr>
            <a:spLocks noGrp="1"/>
          </p:cNvSpPr>
          <p:nvPr>
            <p:ph type="title"/>
          </p:nvPr>
        </p:nvSpPr>
        <p:spPr/>
        <p:txBody>
          <a:bodyPr/>
          <a:lstStyle/>
          <a:p>
            <a:r>
              <a:rPr lang="en-US" b="1">
                <a:solidFill>
                  <a:schemeClr val="bg1"/>
                </a:solidFill>
                <a:cs typeface="Calibri Light"/>
              </a:rPr>
              <a:t>Let's talk of the dead... (1)</a:t>
            </a:r>
          </a:p>
        </p:txBody>
      </p:sp>
      <p:sp>
        <p:nvSpPr>
          <p:cNvPr id="3" name="Content Placeholder 2">
            <a:extLst>
              <a:ext uri="{FF2B5EF4-FFF2-40B4-BE49-F238E27FC236}">
                <a16:creationId xmlns:a16="http://schemas.microsoft.com/office/drawing/2014/main" xmlns="" id="{B6104AE6-83A2-459F-8268-74CA9ACCD32E}"/>
              </a:ext>
            </a:extLst>
          </p:cNvPr>
          <p:cNvSpPr>
            <a:spLocks noGrp="1"/>
          </p:cNvSpPr>
          <p:nvPr>
            <p:ph idx="1"/>
          </p:nvPr>
        </p:nvSpPr>
        <p:spPr/>
        <p:txBody>
          <a:bodyPr vert="horz" lIns="91440" tIns="45720" rIns="91440" bIns="45720" rtlCol="0" anchor="t">
            <a:normAutofit/>
          </a:bodyPr>
          <a:lstStyle/>
          <a:p>
            <a:r>
              <a:rPr lang="en-US">
                <a:solidFill>
                  <a:schemeClr val="bg1"/>
                </a:solidFill>
                <a:cs typeface="Calibri"/>
              </a:rPr>
              <a:t>Different researchers, authors, organizations say we don’t talk enough about death, dying, bereavement and grief. </a:t>
            </a:r>
          </a:p>
          <a:p>
            <a:endParaRPr lang="en-US">
              <a:solidFill>
                <a:schemeClr val="accent6">
                  <a:lumMod val="40000"/>
                  <a:lumOff val="60000"/>
                </a:schemeClr>
              </a:solidFill>
              <a:cs typeface="Calibri"/>
            </a:endParaRPr>
          </a:p>
          <a:p>
            <a:pPr marL="1439863" indent="0">
              <a:buNone/>
              <a:tabLst>
                <a:tab pos="10134600" algn="l"/>
              </a:tabLst>
            </a:pPr>
            <a:r>
              <a:rPr lang="en-GB">
                <a:solidFill>
                  <a:schemeClr val="accent6">
                    <a:lumMod val="40000"/>
                    <a:lumOff val="60000"/>
                  </a:schemeClr>
                </a:solidFill>
              </a:rPr>
              <a:t>“[When I was a] student there [was] an older lady who [told me], ‘in the 1940s or 50s grandma used to die in the parlour and you would all see the dead body. We talked about death but we didn’t talk about sex. Whereas,’ she said, ‘I notice with your generation [you] are very happy talking about sex but [you] don’t talk about death. And, is that because [you] don’t see it?’.”</a:t>
            </a:r>
          </a:p>
          <a:p>
            <a:pPr marL="1439863" indent="0">
              <a:buNone/>
              <a:tabLst>
                <a:tab pos="10134600" algn="l"/>
              </a:tabLst>
            </a:pPr>
            <a:endParaRPr lang="en-GB">
              <a:solidFill>
                <a:schemeClr val="bg1"/>
              </a:solidFill>
              <a:cs typeface="Calibri"/>
            </a:endParaRPr>
          </a:p>
        </p:txBody>
      </p:sp>
    </p:spTree>
    <p:extLst>
      <p:ext uri="{BB962C8B-B14F-4D97-AF65-F5344CB8AC3E}">
        <p14:creationId xmlns:p14="http://schemas.microsoft.com/office/powerpoint/2010/main" val="46016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572641-3701-43CD-A318-707278CDCB98}"/>
              </a:ext>
            </a:extLst>
          </p:cNvPr>
          <p:cNvSpPr>
            <a:spLocks noGrp="1"/>
          </p:cNvSpPr>
          <p:nvPr>
            <p:ph type="title"/>
          </p:nvPr>
        </p:nvSpPr>
        <p:spPr/>
        <p:txBody>
          <a:bodyPr/>
          <a:lstStyle/>
          <a:p>
            <a:r>
              <a:rPr lang="en-US" b="1">
                <a:solidFill>
                  <a:schemeClr val="bg1"/>
                </a:solidFill>
                <a:cs typeface="Calibri Light"/>
              </a:rPr>
              <a:t>Let’s talk of the dead… (2)</a:t>
            </a:r>
          </a:p>
        </p:txBody>
      </p:sp>
      <p:sp>
        <p:nvSpPr>
          <p:cNvPr id="3" name="Content Placeholder 2">
            <a:extLst>
              <a:ext uri="{FF2B5EF4-FFF2-40B4-BE49-F238E27FC236}">
                <a16:creationId xmlns:a16="http://schemas.microsoft.com/office/drawing/2014/main" xmlns="" id="{B6104AE6-83A2-459F-8268-74CA9ACCD32E}"/>
              </a:ext>
            </a:extLst>
          </p:cNvPr>
          <p:cNvSpPr>
            <a:spLocks noGrp="1"/>
          </p:cNvSpPr>
          <p:nvPr>
            <p:ph idx="1"/>
          </p:nvPr>
        </p:nvSpPr>
        <p:spPr>
          <a:xfrm>
            <a:off x="838200" y="1825625"/>
            <a:ext cx="10515600" cy="3135842"/>
          </a:xfrm>
        </p:spPr>
        <p:txBody>
          <a:bodyPr vert="horz" lIns="91440" tIns="45720" rIns="91440" bIns="45720" rtlCol="0" anchor="t">
            <a:normAutofit fontScale="92500" lnSpcReduction="20000"/>
          </a:bodyPr>
          <a:lstStyle/>
          <a:p>
            <a:pPr>
              <a:tabLst>
                <a:tab pos="10134600" algn="l"/>
              </a:tabLst>
            </a:pPr>
            <a:r>
              <a:rPr lang="en-GB">
                <a:solidFill>
                  <a:schemeClr val="bg1"/>
                </a:solidFill>
                <a:cs typeface="Calibri"/>
              </a:rPr>
              <a:t>Not talking about death can lead to difficulties, both for the dying and families/friends</a:t>
            </a:r>
          </a:p>
          <a:p>
            <a:pPr>
              <a:tabLst>
                <a:tab pos="10134600" algn="l"/>
              </a:tabLst>
            </a:pPr>
            <a:endParaRPr lang="en-GB">
              <a:solidFill>
                <a:schemeClr val="bg1"/>
              </a:solidFill>
              <a:cs typeface="Calibri"/>
            </a:endParaRPr>
          </a:p>
          <a:p>
            <a:pPr marL="1439863" indent="0">
              <a:buNone/>
              <a:tabLst>
                <a:tab pos="10134600" algn="l"/>
              </a:tabLst>
            </a:pPr>
            <a:r>
              <a:rPr lang="en-GB">
                <a:solidFill>
                  <a:schemeClr val="accent6">
                    <a:lumMod val="40000"/>
                    <a:lumOff val="60000"/>
                  </a:schemeClr>
                </a:solidFill>
              </a:rPr>
              <a:t>“My ex-girlfriend, her father got cancer and he knew he was going to die. It was terminal. It wasn’t very long, about 8 months, but he had time to sort things out [and] he didn’t. Then it was the responsibility of his daughter, who was my partner at the time, and it was devastating for her. This man should have sorted things out. Instead of grieving for her Dad [my girlfriend] was having to organise everything.”</a:t>
            </a:r>
            <a:endParaRPr lang="en-GB">
              <a:solidFill>
                <a:schemeClr val="accent6">
                  <a:lumMod val="40000"/>
                  <a:lumOff val="60000"/>
                </a:schemeClr>
              </a:solidFill>
              <a:cs typeface="Calibri"/>
            </a:endParaRPr>
          </a:p>
        </p:txBody>
      </p:sp>
    </p:spTree>
    <p:extLst>
      <p:ext uri="{BB962C8B-B14F-4D97-AF65-F5344CB8AC3E}">
        <p14:creationId xmlns:p14="http://schemas.microsoft.com/office/powerpoint/2010/main" val="424739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572641-3701-43CD-A318-707278CDCB98}"/>
              </a:ext>
            </a:extLst>
          </p:cNvPr>
          <p:cNvSpPr>
            <a:spLocks noGrp="1"/>
          </p:cNvSpPr>
          <p:nvPr>
            <p:ph type="title"/>
          </p:nvPr>
        </p:nvSpPr>
        <p:spPr/>
        <p:txBody>
          <a:bodyPr/>
          <a:lstStyle/>
          <a:p>
            <a:r>
              <a:rPr lang="en-US" b="1" dirty="0">
                <a:solidFill>
                  <a:schemeClr val="bg1"/>
                </a:solidFill>
                <a:cs typeface="Calibri Light"/>
              </a:rPr>
              <a:t>Let's talk of the dead... (3)</a:t>
            </a:r>
          </a:p>
        </p:txBody>
      </p:sp>
      <p:sp>
        <p:nvSpPr>
          <p:cNvPr id="3" name="Content Placeholder 2">
            <a:extLst>
              <a:ext uri="{FF2B5EF4-FFF2-40B4-BE49-F238E27FC236}">
                <a16:creationId xmlns:a16="http://schemas.microsoft.com/office/drawing/2014/main" xmlns="" id="{B6104AE6-83A2-459F-8268-74CA9ACCD32E}"/>
              </a:ext>
            </a:extLst>
          </p:cNvPr>
          <p:cNvSpPr>
            <a:spLocks noGrp="1"/>
          </p:cNvSpPr>
          <p:nvPr>
            <p:ph idx="1"/>
          </p:nvPr>
        </p:nvSpPr>
        <p:spPr/>
        <p:txBody>
          <a:bodyPr vert="horz" lIns="91440" tIns="45720" rIns="91440" bIns="45720" rtlCol="0" anchor="t">
            <a:normAutofit fontScale="92500" lnSpcReduction="10000"/>
          </a:bodyPr>
          <a:lstStyle/>
          <a:p>
            <a:pPr>
              <a:tabLst>
                <a:tab pos="10134600" algn="l"/>
              </a:tabLst>
            </a:pPr>
            <a:r>
              <a:rPr lang="en-GB" dirty="0">
                <a:solidFill>
                  <a:schemeClr val="bg1"/>
                </a:solidFill>
                <a:cs typeface="Calibri"/>
              </a:rPr>
              <a:t>The Continuing Bonds theory.</a:t>
            </a:r>
          </a:p>
          <a:p>
            <a:pPr lvl="2">
              <a:tabLst>
                <a:tab pos="10134600" algn="l"/>
              </a:tabLst>
            </a:pPr>
            <a:r>
              <a:rPr lang="en-GB" dirty="0" err="1">
                <a:solidFill>
                  <a:schemeClr val="bg1"/>
                </a:solidFill>
                <a:cs typeface="Calibri"/>
              </a:rPr>
              <a:t>Klass</a:t>
            </a:r>
            <a:r>
              <a:rPr lang="en-GB" dirty="0">
                <a:solidFill>
                  <a:schemeClr val="bg1"/>
                </a:solidFill>
                <a:cs typeface="Calibri"/>
              </a:rPr>
              <a:t>, Silverman and </a:t>
            </a:r>
            <a:r>
              <a:rPr lang="en-GB" dirty="0" err="1">
                <a:solidFill>
                  <a:schemeClr val="bg1"/>
                </a:solidFill>
                <a:cs typeface="Calibri"/>
              </a:rPr>
              <a:t>Nickman</a:t>
            </a:r>
            <a:r>
              <a:rPr lang="en-GB" dirty="0">
                <a:solidFill>
                  <a:schemeClr val="bg1"/>
                </a:solidFill>
                <a:cs typeface="Calibri"/>
              </a:rPr>
              <a:t> (1996)</a:t>
            </a:r>
          </a:p>
          <a:p>
            <a:pPr>
              <a:tabLst>
                <a:tab pos="10134600" algn="l"/>
              </a:tabLst>
            </a:pPr>
            <a:endParaRPr lang="en-GB" dirty="0">
              <a:solidFill>
                <a:schemeClr val="bg1"/>
              </a:solidFill>
              <a:cs typeface="Calibri"/>
            </a:endParaRPr>
          </a:p>
          <a:p>
            <a:pPr marL="0" indent="0">
              <a:buNone/>
            </a:pPr>
            <a:r>
              <a:rPr lang="en-GB" altLang="en-US" i="1" dirty="0">
                <a:solidFill>
                  <a:schemeClr val="accent1">
                    <a:lumMod val="60000"/>
                    <a:lumOff val="40000"/>
                  </a:schemeClr>
                </a:solidFill>
                <a:ea typeface="ＭＳ Ｐゴシック" pitchFamily="34" charset="-128"/>
              </a:rPr>
              <a:t>“when your loved one dies grief isn’t about working through a linear process that ends with ‘acceptance’ or a ‘new life’, where you have moved on or compartmentalized your loved one’s memory.  </a:t>
            </a:r>
          </a:p>
          <a:p>
            <a:pPr marL="0" indent="0">
              <a:buNone/>
            </a:pPr>
            <a:r>
              <a:rPr lang="en-GB" altLang="en-US" i="1" dirty="0">
                <a:solidFill>
                  <a:schemeClr val="accent1">
                    <a:lumMod val="60000"/>
                    <a:lumOff val="40000"/>
                  </a:schemeClr>
                </a:solidFill>
                <a:ea typeface="ＭＳ Ｐゴシック" pitchFamily="34" charset="-128"/>
              </a:rPr>
              <a:t>Rather, when a loved one dies you slowly find ways to adjust and redefine your relationship with that person, allowing for a continued bond with that person that will endure, in different ways and to varying degrees, throughout your life”</a:t>
            </a:r>
          </a:p>
          <a:p>
            <a:pPr marL="0" indent="0">
              <a:buNone/>
            </a:pPr>
            <a:r>
              <a:rPr lang="en-US" altLang="en-US" sz="2000" i="1" u="sng" dirty="0">
                <a:solidFill>
                  <a:schemeClr val="bg1"/>
                </a:solidFill>
                <a:ea typeface="ＭＳ Ｐゴシック" pitchFamily="34" charset="-128"/>
              </a:rPr>
              <a:t> http://</a:t>
            </a:r>
            <a:r>
              <a:rPr lang="en-US" altLang="en-US" sz="2000" i="1" u="sng" dirty="0" err="1">
                <a:solidFill>
                  <a:schemeClr val="bg1"/>
                </a:solidFill>
                <a:ea typeface="ＭＳ Ｐゴシック" pitchFamily="34" charset="-128"/>
              </a:rPr>
              <a:t>www.whatsyourgrief.com</a:t>
            </a:r>
            <a:r>
              <a:rPr lang="en-US" altLang="en-US" sz="2000" i="1" u="sng" dirty="0">
                <a:solidFill>
                  <a:schemeClr val="bg1"/>
                </a:solidFill>
                <a:ea typeface="ＭＳ Ｐゴシック" pitchFamily="34" charset="-128"/>
              </a:rPr>
              <a:t>/continuing-bonds-shifting-the-grief-paradigm/</a:t>
            </a:r>
            <a:endParaRPr lang="en-US" altLang="en-US" sz="2000" i="1" dirty="0">
              <a:solidFill>
                <a:schemeClr val="bg1"/>
              </a:solidFill>
              <a:ea typeface="ＭＳ Ｐゴシック" pitchFamily="34" charset="-128"/>
            </a:endParaRPr>
          </a:p>
          <a:p>
            <a:pPr>
              <a:tabLst>
                <a:tab pos="10134600" algn="l"/>
              </a:tabLst>
            </a:pPr>
            <a:endParaRPr lang="en-GB" dirty="0">
              <a:solidFill>
                <a:schemeClr val="bg1"/>
              </a:solidFill>
              <a:cs typeface="Calibri"/>
            </a:endParaRPr>
          </a:p>
        </p:txBody>
      </p:sp>
    </p:spTree>
    <p:extLst>
      <p:ext uri="{BB962C8B-B14F-4D97-AF65-F5344CB8AC3E}">
        <p14:creationId xmlns:p14="http://schemas.microsoft.com/office/powerpoint/2010/main" val="2462122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572641-3701-43CD-A318-707278CDCB98}"/>
              </a:ext>
            </a:extLst>
          </p:cNvPr>
          <p:cNvSpPr>
            <a:spLocks noGrp="1"/>
          </p:cNvSpPr>
          <p:nvPr>
            <p:ph type="title"/>
          </p:nvPr>
        </p:nvSpPr>
        <p:spPr/>
        <p:txBody>
          <a:bodyPr/>
          <a:lstStyle/>
          <a:p>
            <a:r>
              <a:rPr lang="en-US" b="1">
                <a:solidFill>
                  <a:schemeClr val="bg1"/>
                </a:solidFill>
                <a:cs typeface="Calibri Light"/>
              </a:rPr>
              <a:t>We keep the dead closer than we might think (1)</a:t>
            </a:r>
          </a:p>
        </p:txBody>
      </p:sp>
      <p:sp>
        <p:nvSpPr>
          <p:cNvPr id="3" name="Content Placeholder 2">
            <a:extLst>
              <a:ext uri="{FF2B5EF4-FFF2-40B4-BE49-F238E27FC236}">
                <a16:creationId xmlns:a16="http://schemas.microsoft.com/office/drawing/2014/main" xmlns="" id="{B6104AE6-83A2-459F-8268-74CA9ACCD32E}"/>
              </a:ext>
            </a:extLst>
          </p:cNvPr>
          <p:cNvSpPr>
            <a:spLocks noGrp="1"/>
          </p:cNvSpPr>
          <p:nvPr>
            <p:ph idx="1"/>
          </p:nvPr>
        </p:nvSpPr>
        <p:spPr/>
        <p:txBody>
          <a:bodyPr vert="horz" lIns="91440" tIns="45720" rIns="91440" bIns="45720" rtlCol="0" anchor="t">
            <a:normAutofit fontScale="77500" lnSpcReduction="20000"/>
          </a:bodyPr>
          <a:lstStyle/>
          <a:p>
            <a:pPr>
              <a:tabLst>
                <a:tab pos="10134600" algn="l"/>
              </a:tabLst>
            </a:pPr>
            <a:r>
              <a:rPr lang="en-US">
                <a:solidFill>
                  <a:schemeClr val="bg1"/>
                </a:solidFill>
                <a:cs typeface="Calibri"/>
              </a:rPr>
              <a:t>Because we don’t talk about death that much, we’re not always aware of what other people ‘do’ with their loved ones. Lots of people like to keep the dead close.</a:t>
            </a:r>
          </a:p>
          <a:p>
            <a:pPr>
              <a:tabLst>
                <a:tab pos="10134600" algn="l"/>
              </a:tabLst>
            </a:pPr>
            <a:endParaRPr lang="en-US">
              <a:solidFill>
                <a:schemeClr val="accent6">
                  <a:lumMod val="40000"/>
                  <a:lumOff val="60000"/>
                </a:schemeClr>
              </a:solidFill>
              <a:cs typeface="Calibri"/>
            </a:endParaRPr>
          </a:p>
          <a:p>
            <a:pPr marL="1439863" indent="0">
              <a:buNone/>
              <a:tabLst>
                <a:tab pos="10134600" algn="l"/>
              </a:tabLst>
            </a:pPr>
            <a:r>
              <a:rPr lang="en-GB">
                <a:solidFill>
                  <a:schemeClr val="accent6">
                    <a:lumMod val="40000"/>
                    <a:lumOff val="60000"/>
                  </a:schemeClr>
                </a:solidFill>
              </a:rPr>
              <a:t>“My mum had a Retriever. He died and was cremated. He was quite a big dog and it’s amazing how heavy [his ashes are]. You think it’s going to be really light and he was heavy in death as well as life! But that follows her everywhere. She has moved house two or three times now and he still lives under the bed. At some point in the future something will happen to her and [] I am going to have to ask her [] ‘do you want to be cremated? Do you want the dog with you? Do you want us to keep it separately?’</a:t>
            </a:r>
          </a:p>
          <a:p>
            <a:pPr marL="1439863" indent="0">
              <a:buNone/>
              <a:tabLst>
                <a:tab pos="10134600" algn="l"/>
              </a:tabLst>
            </a:pPr>
            <a:endParaRPr lang="en-GB">
              <a:solidFill>
                <a:schemeClr val="accent6">
                  <a:lumMod val="40000"/>
                  <a:lumOff val="60000"/>
                </a:schemeClr>
              </a:solidFill>
              <a:cs typeface="Calibri"/>
            </a:endParaRPr>
          </a:p>
          <a:p>
            <a:pPr marL="1439863" indent="0">
              <a:buNone/>
              <a:tabLst>
                <a:tab pos="10134600" algn="l"/>
              </a:tabLst>
            </a:pPr>
            <a:r>
              <a:rPr lang="en-GB">
                <a:solidFill>
                  <a:schemeClr val="accent6">
                    <a:lumMod val="40000"/>
                    <a:lumOff val="60000"/>
                  </a:schemeClr>
                </a:solidFill>
              </a:rPr>
              <a:t>“I was in a friend’s kitchen a couple of weeks ago and there was a 1950s biscuit tin. I said, ‘oh it’s nice’ and they said, ‘it’s my share of my dad’. I said, ‘have your brothers both got a tin’ and they said, ‘yes’. So, the three of them all had a tin with a third of Dad.” </a:t>
            </a:r>
            <a:endParaRPr lang="en-US">
              <a:solidFill>
                <a:schemeClr val="accent6">
                  <a:lumMod val="40000"/>
                  <a:lumOff val="60000"/>
                </a:schemeClr>
              </a:solidFill>
              <a:cs typeface="Calibri"/>
            </a:endParaRPr>
          </a:p>
        </p:txBody>
      </p:sp>
    </p:spTree>
    <p:extLst>
      <p:ext uri="{BB962C8B-B14F-4D97-AF65-F5344CB8AC3E}">
        <p14:creationId xmlns:p14="http://schemas.microsoft.com/office/powerpoint/2010/main" val="2771402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572641-3701-43CD-A318-707278CDCB98}"/>
              </a:ext>
            </a:extLst>
          </p:cNvPr>
          <p:cNvSpPr>
            <a:spLocks noGrp="1"/>
          </p:cNvSpPr>
          <p:nvPr>
            <p:ph type="title"/>
          </p:nvPr>
        </p:nvSpPr>
        <p:spPr/>
        <p:txBody>
          <a:bodyPr/>
          <a:lstStyle/>
          <a:p>
            <a:r>
              <a:rPr lang="en-US" b="1">
                <a:solidFill>
                  <a:schemeClr val="bg1"/>
                </a:solidFill>
                <a:cs typeface="Calibri Light"/>
              </a:rPr>
              <a:t>We keep the dead closer than we might think (2)</a:t>
            </a:r>
          </a:p>
        </p:txBody>
      </p:sp>
      <p:sp>
        <p:nvSpPr>
          <p:cNvPr id="3" name="Content Placeholder 2">
            <a:extLst>
              <a:ext uri="{FF2B5EF4-FFF2-40B4-BE49-F238E27FC236}">
                <a16:creationId xmlns:a16="http://schemas.microsoft.com/office/drawing/2014/main" xmlns="" id="{B6104AE6-83A2-459F-8268-74CA9ACCD32E}"/>
              </a:ext>
            </a:extLst>
          </p:cNvPr>
          <p:cNvSpPr>
            <a:spLocks noGrp="1"/>
          </p:cNvSpPr>
          <p:nvPr>
            <p:ph idx="1"/>
          </p:nvPr>
        </p:nvSpPr>
        <p:spPr>
          <a:xfrm>
            <a:off x="838200" y="1825625"/>
            <a:ext cx="10515600" cy="2272242"/>
          </a:xfrm>
        </p:spPr>
        <p:txBody>
          <a:bodyPr vert="horz" lIns="91440" tIns="45720" rIns="91440" bIns="45720" rtlCol="0" anchor="t">
            <a:normAutofit/>
          </a:bodyPr>
          <a:lstStyle/>
          <a:p>
            <a:pPr>
              <a:tabLst>
                <a:tab pos="10134600" algn="l"/>
              </a:tabLst>
            </a:pPr>
            <a:r>
              <a:rPr lang="en-GB" dirty="0">
                <a:solidFill>
                  <a:schemeClr val="bg1"/>
                </a:solidFill>
                <a:cs typeface="Calibri"/>
              </a:rPr>
              <a:t>Archaeologists explore communities who were literally closer to their dead</a:t>
            </a:r>
          </a:p>
          <a:p>
            <a:pPr lvl="2">
              <a:tabLst>
                <a:tab pos="10134600" algn="l"/>
              </a:tabLst>
            </a:pPr>
            <a:r>
              <a:rPr lang="en-GB" dirty="0">
                <a:solidFill>
                  <a:schemeClr val="bg1"/>
                </a:solidFill>
                <a:cs typeface="Calibri"/>
              </a:rPr>
              <a:t>Plastered skulls</a:t>
            </a:r>
          </a:p>
          <a:p>
            <a:pPr lvl="2">
              <a:tabLst>
                <a:tab pos="10134600" algn="l"/>
              </a:tabLst>
            </a:pPr>
            <a:r>
              <a:rPr lang="en-GB" dirty="0">
                <a:solidFill>
                  <a:schemeClr val="bg1"/>
                </a:solidFill>
                <a:cs typeface="Calibri"/>
              </a:rPr>
              <a:t>Intimacy of care</a:t>
            </a:r>
          </a:p>
          <a:p>
            <a:pPr lvl="2">
              <a:tabLst>
                <a:tab pos="10134600" algn="l"/>
              </a:tabLst>
            </a:pPr>
            <a:r>
              <a:rPr lang="en-GB" dirty="0">
                <a:solidFill>
                  <a:schemeClr val="bg1"/>
                </a:solidFill>
                <a:cs typeface="Calibri"/>
              </a:rPr>
              <a:t>Longevity of presence among the living</a:t>
            </a:r>
          </a:p>
          <a:p>
            <a:pPr lvl="2">
              <a:tabLst>
                <a:tab pos="10134600" algn="l"/>
              </a:tabLst>
            </a:pPr>
            <a:r>
              <a:rPr lang="en-GB" dirty="0">
                <a:solidFill>
                  <a:schemeClr val="bg1"/>
                </a:solidFill>
                <a:cs typeface="Calibri"/>
              </a:rPr>
              <a:t>Continuing bonds...</a:t>
            </a:r>
            <a:endParaRPr lang="en-US" dirty="0">
              <a:solidFill>
                <a:schemeClr val="accent6">
                  <a:lumMod val="40000"/>
                  <a:lumOff val="60000"/>
                </a:schemeClr>
              </a:solidFill>
              <a:cs typeface="Calibri"/>
            </a:endParaRPr>
          </a:p>
        </p:txBody>
      </p:sp>
      <p:pic>
        <p:nvPicPr>
          <p:cNvPr id="4" name="Picture 11">
            <a:extLst>
              <a:ext uri="{FF2B5EF4-FFF2-40B4-BE49-F238E27FC236}">
                <a16:creationId xmlns:a16="http://schemas.microsoft.com/office/drawing/2014/main" xmlns="" id="{875BD437-DA23-482E-8ED9-E889E0B836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15781" y="2612378"/>
            <a:ext cx="5274819" cy="3703758"/>
          </a:xfrm>
          <a:prstGeom prst="rect">
            <a:avLst/>
          </a:prstGeom>
        </p:spPr>
      </p:pic>
      <p:sp>
        <p:nvSpPr>
          <p:cNvPr id="5" name="TextBox 4"/>
          <p:cNvSpPr txBox="1"/>
          <p:nvPr/>
        </p:nvSpPr>
        <p:spPr>
          <a:xfrm>
            <a:off x="7120469" y="6407671"/>
            <a:ext cx="4351867" cy="338554"/>
          </a:xfrm>
          <a:prstGeom prst="rect">
            <a:avLst/>
          </a:prstGeom>
          <a:noFill/>
        </p:spPr>
        <p:txBody>
          <a:bodyPr wrap="square" rtlCol="0">
            <a:spAutoFit/>
          </a:bodyPr>
          <a:lstStyle/>
          <a:p>
            <a:r>
              <a:rPr lang="en-GB" sz="1600">
                <a:solidFill>
                  <a:schemeClr val="bg1"/>
                </a:solidFill>
              </a:rPr>
              <a:t>Tell Aswad, Syria (c. 8500BC) © Danielle </a:t>
            </a:r>
            <a:r>
              <a:rPr lang="en-GB" sz="1600" err="1">
                <a:solidFill>
                  <a:schemeClr val="bg1"/>
                </a:solidFill>
              </a:rPr>
              <a:t>Stordeur</a:t>
            </a:r>
            <a:endParaRPr lang="en-GB" sz="1600"/>
          </a:p>
        </p:txBody>
      </p:sp>
    </p:spTree>
    <p:extLst>
      <p:ext uri="{BB962C8B-B14F-4D97-AF65-F5344CB8AC3E}">
        <p14:creationId xmlns:p14="http://schemas.microsoft.com/office/powerpoint/2010/main" val="1216569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572641-3701-43CD-A318-707278CDCB98}"/>
              </a:ext>
            </a:extLst>
          </p:cNvPr>
          <p:cNvSpPr>
            <a:spLocks noGrp="1"/>
          </p:cNvSpPr>
          <p:nvPr>
            <p:ph type="title"/>
          </p:nvPr>
        </p:nvSpPr>
        <p:spPr/>
        <p:txBody>
          <a:bodyPr/>
          <a:lstStyle/>
          <a:p>
            <a:r>
              <a:rPr lang="en-US" b="1">
                <a:solidFill>
                  <a:schemeClr val="bg1"/>
                </a:solidFill>
                <a:cs typeface="Calibri Light"/>
              </a:rPr>
              <a:t>We’re never quite ‘done’ with the dead</a:t>
            </a:r>
          </a:p>
        </p:txBody>
      </p:sp>
      <p:sp>
        <p:nvSpPr>
          <p:cNvPr id="3" name="Content Placeholder 2">
            <a:extLst>
              <a:ext uri="{FF2B5EF4-FFF2-40B4-BE49-F238E27FC236}">
                <a16:creationId xmlns:a16="http://schemas.microsoft.com/office/drawing/2014/main" xmlns="" id="{B6104AE6-83A2-459F-8268-74CA9ACCD32E}"/>
              </a:ext>
            </a:extLst>
          </p:cNvPr>
          <p:cNvSpPr>
            <a:spLocks noGrp="1"/>
          </p:cNvSpPr>
          <p:nvPr>
            <p:ph idx="1"/>
          </p:nvPr>
        </p:nvSpPr>
        <p:spPr>
          <a:xfrm>
            <a:off x="838200" y="1659468"/>
            <a:ext cx="10515600" cy="2272242"/>
          </a:xfrm>
        </p:spPr>
        <p:txBody>
          <a:bodyPr vert="horz" lIns="91440" tIns="45720" rIns="91440" bIns="45720" rtlCol="0" anchor="t">
            <a:normAutofit fontScale="85000" lnSpcReduction="10000"/>
          </a:bodyPr>
          <a:lstStyle/>
          <a:p>
            <a:pPr>
              <a:tabLst>
                <a:tab pos="10134600" algn="l"/>
              </a:tabLst>
            </a:pPr>
            <a:r>
              <a:rPr lang="en-GB" dirty="0">
                <a:solidFill>
                  <a:schemeClr val="bg1"/>
                </a:solidFill>
                <a:cs typeface="Calibri"/>
              </a:rPr>
              <a:t>Archaeology teaches us we’re never quite ‘done’ with the dead</a:t>
            </a:r>
          </a:p>
          <a:p>
            <a:pPr lvl="2">
              <a:tabLst>
                <a:tab pos="10134600" algn="l"/>
              </a:tabLst>
            </a:pPr>
            <a:r>
              <a:rPr lang="en-GB" dirty="0">
                <a:solidFill>
                  <a:schemeClr val="bg1"/>
                </a:solidFill>
                <a:cs typeface="Calibri"/>
              </a:rPr>
              <a:t>No ‘time limit’ on loss or grief</a:t>
            </a:r>
          </a:p>
          <a:p>
            <a:pPr marL="914400" lvl="2" indent="0">
              <a:buNone/>
              <a:tabLst>
                <a:tab pos="10134600" algn="l"/>
              </a:tabLst>
            </a:pPr>
            <a:endParaRPr lang="en-GB" dirty="0">
              <a:solidFill>
                <a:schemeClr val="bg1"/>
              </a:solidFill>
              <a:cs typeface="Calibri"/>
            </a:endParaRPr>
          </a:p>
          <a:p>
            <a:pPr marL="228600" lvl="2">
              <a:tabLst>
                <a:tab pos="10134600" algn="l"/>
              </a:tabLst>
            </a:pPr>
            <a:r>
              <a:rPr lang="en-GB" sz="2800" dirty="0">
                <a:solidFill>
                  <a:schemeClr val="bg1"/>
                </a:solidFill>
                <a:cs typeface="Calibri"/>
              </a:rPr>
              <a:t>The dead place ‘debts’ upon us. Not just emotional but the ‘stuff’ of their lives</a:t>
            </a:r>
          </a:p>
          <a:p>
            <a:pPr marL="1143000" lvl="4">
              <a:tabLst>
                <a:tab pos="10134600" algn="l"/>
              </a:tabLst>
            </a:pPr>
            <a:r>
              <a:rPr lang="en-GB" sz="2100" dirty="0">
                <a:solidFill>
                  <a:schemeClr val="bg1"/>
                </a:solidFill>
                <a:cs typeface="Calibri"/>
              </a:rPr>
              <a:t>Grave goods vs heirlooms</a:t>
            </a:r>
          </a:p>
          <a:p>
            <a:pPr marL="1143000" lvl="4">
              <a:tabLst>
                <a:tab pos="10134600" algn="l"/>
              </a:tabLst>
            </a:pPr>
            <a:r>
              <a:rPr lang="en-GB" sz="2100" dirty="0">
                <a:solidFill>
                  <a:schemeClr val="bg1"/>
                </a:solidFill>
                <a:cs typeface="Calibri"/>
              </a:rPr>
              <a:t>Bequests</a:t>
            </a:r>
          </a:p>
          <a:p>
            <a:pPr marL="1143000" lvl="4">
              <a:tabLst>
                <a:tab pos="10134600" algn="l"/>
              </a:tabLst>
            </a:pPr>
            <a:r>
              <a:rPr lang="en-GB" sz="2100" dirty="0">
                <a:solidFill>
                  <a:schemeClr val="bg1"/>
                </a:solidFill>
                <a:cs typeface="Calibri"/>
              </a:rPr>
              <a:t>The ‘left behind’ detritus we cannot quite get rid of. ‘The burden of things’. </a:t>
            </a:r>
          </a:p>
          <a:p>
            <a:pPr marL="0" lvl="2" indent="0">
              <a:buNone/>
              <a:tabLst>
                <a:tab pos="10134600" algn="l"/>
              </a:tabLst>
            </a:pPr>
            <a:endParaRPr lang="en-GB" sz="2800" dirty="0">
              <a:solidFill>
                <a:schemeClr val="bg1"/>
              </a:solidFill>
              <a:cs typeface="Calibri"/>
            </a:endParaRPr>
          </a:p>
          <a:p>
            <a:pPr marL="0" lvl="2" indent="0">
              <a:buNone/>
              <a:tabLst>
                <a:tab pos="10134600" algn="l"/>
              </a:tabLst>
            </a:pPr>
            <a:endParaRPr lang="en-GB" sz="2800" dirty="0">
              <a:solidFill>
                <a:schemeClr val="bg1"/>
              </a:solidFill>
              <a:cs typeface="Calibri"/>
            </a:endParaRPr>
          </a:p>
        </p:txBody>
      </p:sp>
      <p:sp>
        <p:nvSpPr>
          <p:cNvPr id="6" name="TextBox 5"/>
          <p:cNvSpPr txBox="1"/>
          <p:nvPr/>
        </p:nvSpPr>
        <p:spPr>
          <a:xfrm>
            <a:off x="389467" y="3938058"/>
            <a:ext cx="10414000" cy="923330"/>
          </a:xfrm>
          <a:prstGeom prst="rect">
            <a:avLst/>
          </a:prstGeom>
          <a:noFill/>
        </p:spPr>
        <p:txBody>
          <a:bodyPr wrap="square" rtlCol="0">
            <a:spAutoFit/>
          </a:bodyPr>
          <a:lstStyle/>
          <a:p>
            <a:pPr marL="1439863" algn="ctr"/>
            <a:r>
              <a:rPr lang="en-GB" dirty="0">
                <a:solidFill>
                  <a:schemeClr val="accent6">
                    <a:lumMod val="40000"/>
                    <a:lumOff val="60000"/>
                  </a:schemeClr>
                </a:solidFill>
              </a:rPr>
              <a:t>“My mum died very suddenly. [] Just before she died she’d bought a big tub of Horlicks which she gave to me for some reason. [] I could not throw this away. It was in the cupboard for five years! And it was solid. But because she’d bought it, it became like an artefact.”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70726" y="4845228"/>
            <a:ext cx="1372843" cy="2210858"/>
          </a:xfrm>
          <a:prstGeom prst="rect">
            <a:avLst/>
          </a:prstGeom>
        </p:spPr>
      </p:pic>
      <p:sp>
        <p:nvSpPr>
          <p:cNvPr id="5" name="TextBox 4"/>
          <p:cNvSpPr txBox="1"/>
          <p:nvPr/>
        </p:nvSpPr>
        <p:spPr>
          <a:xfrm>
            <a:off x="5510212" y="5898414"/>
            <a:ext cx="4486275" cy="738664"/>
          </a:xfrm>
          <a:prstGeom prst="rect">
            <a:avLst/>
          </a:prstGeom>
          <a:noFill/>
        </p:spPr>
        <p:txBody>
          <a:bodyPr wrap="square" rtlCol="0">
            <a:spAutoFit/>
          </a:bodyPr>
          <a:lstStyle/>
          <a:p>
            <a:r>
              <a:rPr lang="en-GB" sz="1400" dirty="0">
                <a:solidFill>
                  <a:schemeClr val="bg1"/>
                </a:solidFill>
              </a:rPr>
              <a:t>Line drawing by Agnes Mortimer of a coral and bronze hair pin excavated by her father, John Mortimer, from an Iron Age burial in the Yorkshire Wolds. 1911. </a:t>
            </a:r>
          </a:p>
        </p:txBody>
      </p:sp>
    </p:spTree>
    <p:extLst>
      <p:ext uri="{BB962C8B-B14F-4D97-AF65-F5344CB8AC3E}">
        <p14:creationId xmlns:p14="http://schemas.microsoft.com/office/powerpoint/2010/main" val="2725555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572641-3701-43CD-A318-707278CDCB98}"/>
              </a:ext>
            </a:extLst>
          </p:cNvPr>
          <p:cNvSpPr>
            <a:spLocks noGrp="1"/>
          </p:cNvSpPr>
          <p:nvPr>
            <p:ph type="title"/>
          </p:nvPr>
        </p:nvSpPr>
        <p:spPr/>
        <p:txBody>
          <a:bodyPr/>
          <a:lstStyle/>
          <a:p>
            <a:r>
              <a:rPr lang="en-US" b="1">
                <a:solidFill>
                  <a:schemeClr val="bg1"/>
                </a:solidFill>
                <a:cs typeface="Calibri Light"/>
              </a:rPr>
              <a:t>Why do we have ‘difficult stuff’ and trouble with keeping or throwing things away? (1)</a:t>
            </a:r>
          </a:p>
        </p:txBody>
      </p:sp>
      <p:sp>
        <p:nvSpPr>
          <p:cNvPr id="3" name="Content Placeholder 2">
            <a:extLst>
              <a:ext uri="{FF2B5EF4-FFF2-40B4-BE49-F238E27FC236}">
                <a16:creationId xmlns:a16="http://schemas.microsoft.com/office/drawing/2014/main" xmlns="" id="{B6104AE6-83A2-459F-8268-74CA9ACCD32E}"/>
              </a:ext>
            </a:extLst>
          </p:cNvPr>
          <p:cNvSpPr>
            <a:spLocks noGrp="1"/>
          </p:cNvSpPr>
          <p:nvPr>
            <p:ph idx="1"/>
          </p:nvPr>
        </p:nvSpPr>
        <p:spPr>
          <a:xfrm>
            <a:off x="838200" y="1859493"/>
            <a:ext cx="10515600" cy="4583640"/>
          </a:xfrm>
        </p:spPr>
        <p:txBody>
          <a:bodyPr vert="horz" lIns="91440" tIns="45720" rIns="91440" bIns="45720" rtlCol="0" anchor="t">
            <a:normAutofit/>
          </a:bodyPr>
          <a:lstStyle/>
          <a:p>
            <a:pPr>
              <a:tabLst>
                <a:tab pos="10134600" algn="l"/>
              </a:tabLst>
            </a:pPr>
            <a:r>
              <a:rPr lang="en-GB" sz="2400" dirty="0">
                <a:solidFill>
                  <a:schemeClr val="bg1"/>
                </a:solidFill>
              </a:rPr>
              <a:t>The sense that they are not ‘ours’?</a:t>
            </a:r>
          </a:p>
          <a:p>
            <a:pPr marL="1439545" indent="0">
              <a:buNone/>
              <a:tabLst>
                <a:tab pos="10134600" algn="l"/>
              </a:tabLst>
            </a:pPr>
            <a:r>
              <a:rPr lang="en-GB" sz="2400" dirty="0">
                <a:solidFill>
                  <a:schemeClr val="accent6">
                    <a:lumMod val="40000"/>
                    <a:lumOff val="60000"/>
                  </a:schemeClr>
                </a:solidFill>
              </a:rPr>
              <a:t>“Dead people’s flowers, what happens? They get put in the bin. That is a very symbolic thing, ‘when do I put them in the bin? I don’t want to put them in the bin. They’re his’.” </a:t>
            </a:r>
            <a:endParaRPr lang="en-GB" sz="2400" dirty="0">
              <a:solidFill>
                <a:schemeClr val="accent6">
                  <a:lumMod val="40000"/>
                  <a:lumOff val="60000"/>
                </a:schemeClr>
              </a:solidFill>
              <a:cs typeface="Calibri"/>
            </a:endParaRPr>
          </a:p>
          <a:p>
            <a:pPr marL="0" indent="0">
              <a:buNone/>
              <a:tabLst>
                <a:tab pos="10134600" algn="l"/>
              </a:tabLst>
            </a:pPr>
            <a:endParaRPr lang="en-GB" sz="2400" dirty="0">
              <a:solidFill>
                <a:schemeClr val="accent6">
                  <a:lumMod val="40000"/>
                  <a:lumOff val="60000"/>
                </a:schemeClr>
              </a:solidFill>
            </a:endParaRPr>
          </a:p>
          <a:p>
            <a:pPr>
              <a:tabLst>
                <a:tab pos="10134600" algn="l"/>
              </a:tabLst>
            </a:pPr>
            <a:r>
              <a:rPr lang="en-GB" sz="2400" dirty="0">
                <a:solidFill>
                  <a:schemeClr val="bg1"/>
                </a:solidFill>
              </a:rPr>
              <a:t>Because it symbolises a change? Maybe an act of ‘moving on’. An act of ‘forgetting’? </a:t>
            </a:r>
          </a:p>
          <a:p>
            <a:pPr marL="0" indent="0">
              <a:buNone/>
              <a:tabLst>
                <a:tab pos="10134600" algn="l"/>
              </a:tabLst>
            </a:pPr>
            <a:endParaRPr lang="en-GB" sz="2400" dirty="0">
              <a:solidFill>
                <a:schemeClr val="bg1"/>
              </a:solidFill>
            </a:endParaRPr>
          </a:p>
          <a:p>
            <a:pPr>
              <a:tabLst>
                <a:tab pos="10134600" algn="l"/>
              </a:tabLst>
            </a:pPr>
            <a:r>
              <a:rPr lang="en-GB" sz="2400" dirty="0">
                <a:solidFill>
                  <a:schemeClr val="bg1"/>
                </a:solidFill>
              </a:rPr>
              <a:t>How we treat objects can change over time – e.g. clothing in the aftermath of the death can be 'needful' and then later, too painful (hidden away, untouched)</a:t>
            </a:r>
            <a:endParaRPr lang="en-GB" sz="2400" dirty="0">
              <a:solidFill>
                <a:schemeClr val="bg1"/>
              </a:solidFill>
              <a:cs typeface="Calibri"/>
            </a:endParaRPr>
          </a:p>
          <a:p>
            <a:pPr marL="0" indent="0">
              <a:buNone/>
              <a:tabLst>
                <a:tab pos="10134600" algn="l"/>
              </a:tabLst>
            </a:pPr>
            <a:endParaRPr lang="en-GB" sz="2100" dirty="0">
              <a:solidFill>
                <a:schemeClr val="accent6">
                  <a:lumMod val="40000"/>
                  <a:lumOff val="60000"/>
                </a:schemeClr>
              </a:solidFill>
              <a:cs typeface="Calibri"/>
            </a:endParaRPr>
          </a:p>
          <a:p>
            <a:pPr marL="0" lvl="2" indent="0">
              <a:buNone/>
              <a:tabLst>
                <a:tab pos="10134600" algn="l"/>
              </a:tabLst>
            </a:pPr>
            <a:endParaRPr lang="en-GB" sz="2800" dirty="0">
              <a:solidFill>
                <a:schemeClr val="bg1"/>
              </a:solidFill>
              <a:cs typeface="Calibri"/>
            </a:endParaRPr>
          </a:p>
          <a:p>
            <a:pPr marL="0" lvl="2" indent="0">
              <a:buNone/>
              <a:tabLst>
                <a:tab pos="10134600" algn="l"/>
              </a:tabLst>
            </a:pPr>
            <a:endParaRPr lang="en-GB" sz="2800" dirty="0">
              <a:solidFill>
                <a:schemeClr val="bg1"/>
              </a:solidFill>
              <a:cs typeface="Calibri"/>
            </a:endParaRPr>
          </a:p>
        </p:txBody>
      </p:sp>
    </p:spTree>
    <p:extLst>
      <p:ext uri="{BB962C8B-B14F-4D97-AF65-F5344CB8AC3E}">
        <p14:creationId xmlns:p14="http://schemas.microsoft.com/office/powerpoint/2010/main" val="3355015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572641-3701-43CD-A318-707278CDCB98}"/>
              </a:ext>
            </a:extLst>
          </p:cNvPr>
          <p:cNvSpPr>
            <a:spLocks noGrp="1"/>
          </p:cNvSpPr>
          <p:nvPr>
            <p:ph type="title"/>
          </p:nvPr>
        </p:nvSpPr>
        <p:spPr/>
        <p:txBody>
          <a:bodyPr/>
          <a:lstStyle/>
          <a:p>
            <a:r>
              <a:rPr lang="en-US" b="1">
                <a:solidFill>
                  <a:schemeClr val="bg1"/>
                </a:solidFill>
                <a:cs typeface="Calibri Light"/>
              </a:rPr>
              <a:t>Why do we have ‘difficult stuff’ and trouble with keeping or throwing things away? (2)</a:t>
            </a:r>
          </a:p>
        </p:txBody>
      </p:sp>
      <p:sp>
        <p:nvSpPr>
          <p:cNvPr id="3" name="Content Placeholder 2">
            <a:extLst>
              <a:ext uri="{FF2B5EF4-FFF2-40B4-BE49-F238E27FC236}">
                <a16:creationId xmlns:a16="http://schemas.microsoft.com/office/drawing/2014/main" xmlns="" id="{B6104AE6-83A2-459F-8268-74CA9ACCD32E}"/>
              </a:ext>
            </a:extLst>
          </p:cNvPr>
          <p:cNvSpPr>
            <a:spLocks noGrp="1"/>
          </p:cNvSpPr>
          <p:nvPr>
            <p:ph idx="1"/>
          </p:nvPr>
        </p:nvSpPr>
        <p:spPr>
          <a:xfrm>
            <a:off x="838200" y="1859493"/>
            <a:ext cx="10515600" cy="3157007"/>
          </a:xfrm>
        </p:spPr>
        <p:txBody>
          <a:bodyPr vert="horz" lIns="91440" tIns="45720" rIns="91440" bIns="45720" rtlCol="0" anchor="t">
            <a:normAutofit fontScale="92500" lnSpcReduction="10000"/>
          </a:bodyPr>
          <a:lstStyle/>
          <a:p>
            <a:pPr>
              <a:tabLst>
                <a:tab pos="10134600" algn="l"/>
              </a:tabLst>
            </a:pPr>
            <a:r>
              <a:rPr lang="en-GB" sz="2400">
                <a:solidFill>
                  <a:schemeClr val="bg1"/>
                </a:solidFill>
              </a:rPr>
              <a:t>Some objects are intensely connected with the person</a:t>
            </a:r>
          </a:p>
          <a:p>
            <a:pPr>
              <a:tabLst>
                <a:tab pos="10134600" algn="l"/>
              </a:tabLst>
            </a:pPr>
            <a:endParaRPr lang="en-GB" sz="2400">
              <a:solidFill>
                <a:schemeClr val="bg1"/>
              </a:solidFill>
            </a:endParaRPr>
          </a:p>
          <a:p>
            <a:pPr marL="1439863" indent="0">
              <a:buNone/>
              <a:tabLst>
                <a:tab pos="10134600" algn="l"/>
              </a:tabLst>
            </a:pPr>
            <a:r>
              <a:rPr lang="en-GB" sz="2400">
                <a:solidFill>
                  <a:schemeClr val="accent6">
                    <a:lumMod val="40000"/>
                    <a:lumOff val="60000"/>
                  </a:schemeClr>
                </a:solidFill>
              </a:rPr>
              <a:t>“Well, my dad, I remember him as a kid – very smart, very well dressed, polished shoes and stuff. When he got older, bless him, he was stooped. He had real problems. His feet swelled up and he had this pair of shoes, [] these dreadful misshapen shoes, and I couldn’t throw [them] away. One day they were sitting in my bedroom as it’s as if I could hear his voice in my head. ‘Why are you doing this? Do you think that’s how I want you to remember me? Get rid of them’. So I got rid of them. I think you have to hold onto things until it’s time to release them.” </a:t>
            </a:r>
          </a:p>
          <a:p>
            <a:pPr marL="1439863" indent="0">
              <a:buNone/>
              <a:tabLst>
                <a:tab pos="10134600" algn="l"/>
              </a:tabLst>
            </a:pPr>
            <a:endParaRPr lang="en-GB" sz="2400">
              <a:solidFill>
                <a:schemeClr val="accent6">
                  <a:lumMod val="40000"/>
                  <a:lumOff val="60000"/>
                </a:schemeClr>
              </a:solidFill>
            </a:endParaRPr>
          </a:p>
          <a:p>
            <a:pPr marL="1439863" indent="0">
              <a:buNone/>
              <a:tabLst>
                <a:tab pos="10134600" algn="l"/>
              </a:tabLst>
            </a:pPr>
            <a:endParaRPr lang="en-GB" sz="2400">
              <a:solidFill>
                <a:schemeClr val="accent6">
                  <a:lumMod val="40000"/>
                  <a:lumOff val="60000"/>
                </a:schemeClr>
              </a:solidFill>
            </a:endParaRPr>
          </a:p>
          <a:p>
            <a:pPr marL="0" indent="0">
              <a:buNone/>
              <a:tabLst>
                <a:tab pos="10134600" algn="l"/>
              </a:tabLst>
            </a:pPr>
            <a:endParaRPr lang="en-GB" sz="2100">
              <a:solidFill>
                <a:schemeClr val="accent6">
                  <a:lumMod val="40000"/>
                  <a:lumOff val="60000"/>
                </a:schemeClr>
              </a:solidFill>
              <a:cs typeface="Calibri"/>
            </a:endParaRPr>
          </a:p>
          <a:p>
            <a:pPr marL="0" lvl="2" indent="0">
              <a:buNone/>
              <a:tabLst>
                <a:tab pos="10134600" algn="l"/>
              </a:tabLst>
            </a:pPr>
            <a:endParaRPr lang="en-GB" sz="2800">
              <a:solidFill>
                <a:schemeClr val="bg1"/>
              </a:solidFill>
              <a:cs typeface="Calibri"/>
            </a:endParaRPr>
          </a:p>
          <a:p>
            <a:pPr marL="0" lvl="2" indent="0">
              <a:buNone/>
              <a:tabLst>
                <a:tab pos="10134600" algn="l"/>
              </a:tabLst>
            </a:pPr>
            <a:endParaRPr lang="en-GB" sz="2800">
              <a:solidFill>
                <a:schemeClr val="bg1"/>
              </a:solidFill>
              <a:cs typeface="Calibri"/>
            </a:endParaRPr>
          </a:p>
        </p:txBody>
      </p:sp>
      <p:sp>
        <p:nvSpPr>
          <p:cNvPr id="4" name="TextBox 3"/>
          <p:cNvSpPr txBox="1"/>
          <p:nvPr/>
        </p:nvSpPr>
        <p:spPr>
          <a:xfrm>
            <a:off x="838200" y="5257800"/>
            <a:ext cx="10629900" cy="1107996"/>
          </a:xfrm>
          <a:prstGeom prst="rect">
            <a:avLst/>
          </a:prstGeom>
          <a:solidFill>
            <a:schemeClr val="accent6">
              <a:lumMod val="75000"/>
            </a:schemeClr>
          </a:solidFill>
        </p:spPr>
        <p:txBody>
          <a:bodyPr wrap="square" rtlCol="0">
            <a:spAutoFit/>
          </a:bodyPr>
          <a:lstStyle/>
          <a:p>
            <a:pPr>
              <a:tabLst>
                <a:tab pos="10134600" algn="l"/>
              </a:tabLst>
            </a:pPr>
            <a:r>
              <a:rPr lang="en-GB" sz="2400">
                <a:solidFill>
                  <a:schemeClr val="bg1"/>
                </a:solidFill>
              </a:rPr>
              <a:t>Exercise: Have you had any objects (which represented the deceased) you’ve not been able to throw away which are meaningful or vital to you? </a:t>
            </a:r>
            <a:r>
              <a:rPr lang="en-GB" sz="1600">
                <a:solidFill>
                  <a:schemeClr val="bg1"/>
                </a:solidFill>
              </a:rPr>
              <a:t>(You don’t have to share)</a:t>
            </a:r>
          </a:p>
          <a:p>
            <a:endParaRPr lang="en-GB"/>
          </a:p>
        </p:txBody>
      </p:sp>
    </p:spTree>
    <p:extLst>
      <p:ext uri="{BB962C8B-B14F-4D97-AF65-F5344CB8AC3E}">
        <p14:creationId xmlns:p14="http://schemas.microsoft.com/office/powerpoint/2010/main" val="1141460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572641-3701-43CD-A318-707278CDCB98}"/>
              </a:ext>
            </a:extLst>
          </p:cNvPr>
          <p:cNvSpPr>
            <a:spLocks noGrp="1"/>
          </p:cNvSpPr>
          <p:nvPr>
            <p:ph type="title"/>
          </p:nvPr>
        </p:nvSpPr>
        <p:spPr/>
        <p:txBody>
          <a:bodyPr/>
          <a:lstStyle/>
          <a:p>
            <a:r>
              <a:rPr lang="en-GB" b="1">
                <a:solidFill>
                  <a:srgbClr val="FFFFFF"/>
                </a:solidFill>
                <a:cs typeface="Calibri Light"/>
              </a:rPr>
              <a:t>Objects for Inspiration…</a:t>
            </a:r>
            <a:endParaRPr lang="en-US" b="1">
              <a:solidFill>
                <a:srgbClr val="FFFFFF"/>
              </a:solidFill>
              <a:cs typeface="Calibri Light"/>
            </a:endParaRPr>
          </a:p>
        </p:txBody>
      </p:sp>
      <p:sp>
        <p:nvSpPr>
          <p:cNvPr id="3" name="Content Placeholder 2">
            <a:extLst>
              <a:ext uri="{FF2B5EF4-FFF2-40B4-BE49-F238E27FC236}">
                <a16:creationId xmlns:a16="http://schemas.microsoft.com/office/drawing/2014/main" xmlns="" id="{B6104AE6-83A2-459F-8268-74CA9ACCD32E}"/>
              </a:ext>
            </a:extLst>
          </p:cNvPr>
          <p:cNvSpPr>
            <a:spLocks noGrp="1"/>
          </p:cNvSpPr>
          <p:nvPr>
            <p:ph idx="1"/>
          </p:nvPr>
        </p:nvSpPr>
        <p:spPr/>
        <p:txBody>
          <a:bodyPr vert="horz" lIns="91440" tIns="45720" rIns="91440" bIns="45720" rtlCol="0" anchor="t">
            <a:normAutofit/>
          </a:bodyPr>
          <a:lstStyle/>
          <a:p>
            <a:pPr marL="0" indent="0">
              <a:buNone/>
            </a:pPr>
            <a:endParaRPr lang="en-US">
              <a:solidFill>
                <a:srgbClr val="FF0000"/>
              </a:solidFill>
              <a:cs typeface="Calibri"/>
            </a:endParaRPr>
          </a:p>
          <a:p>
            <a:pPr marL="0" indent="0">
              <a:buNone/>
            </a:pPr>
            <a:endParaRPr lang="en-US">
              <a:solidFill>
                <a:schemeClr val="bg1"/>
              </a:solidFill>
              <a:cs typeface="Calibri"/>
            </a:endParaRPr>
          </a:p>
        </p:txBody>
      </p:sp>
    </p:spTree>
    <p:extLst>
      <p:ext uri="{BB962C8B-B14F-4D97-AF65-F5344CB8AC3E}">
        <p14:creationId xmlns:p14="http://schemas.microsoft.com/office/powerpoint/2010/main" val="850279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828" y="219656"/>
            <a:ext cx="10515600" cy="1325563"/>
          </a:xfrm>
        </p:spPr>
        <p:txBody>
          <a:bodyPr/>
          <a:lstStyle/>
          <a:p>
            <a:r>
              <a:rPr lang="en-GB" b="1" dirty="0">
                <a:solidFill>
                  <a:schemeClr val="bg1"/>
                </a:solidFill>
              </a:rPr>
              <a:t>Oil </a:t>
            </a:r>
            <a:r>
              <a:rPr lang="en-GB" b="1" dirty="0" smtClean="0">
                <a:solidFill>
                  <a:schemeClr val="bg1"/>
                </a:solidFill>
              </a:rPr>
              <a:t>lamp and loom weight</a:t>
            </a:r>
            <a:endParaRPr lang="en-GB" b="1" dirty="0">
              <a:solidFill>
                <a:schemeClr val="bg1"/>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8467" t="16438" r="16043"/>
          <a:stretch/>
        </p:blipFill>
        <p:spPr>
          <a:xfrm>
            <a:off x="228600" y="1350819"/>
            <a:ext cx="4270664" cy="3682126"/>
          </a:xfrm>
        </p:spPr>
      </p:pic>
      <p:sp>
        <p:nvSpPr>
          <p:cNvPr id="3" name="TextBox 2"/>
          <p:cNvSpPr txBox="1"/>
          <p:nvPr/>
        </p:nvSpPr>
        <p:spPr>
          <a:xfrm>
            <a:off x="270163" y="5356693"/>
            <a:ext cx="5209741" cy="1200329"/>
          </a:xfrm>
          <a:prstGeom prst="rect">
            <a:avLst/>
          </a:prstGeom>
          <a:noFill/>
        </p:spPr>
        <p:txBody>
          <a:bodyPr wrap="square" rtlCol="0">
            <a:spAutoFit/>
          </a:bodyPr>
          <a:lstStyle/>
          <a:p>
            <a:r>
              <a:rPr lang="en-GB" dirty="0" smtClean="0">
                <a:solidFill>
                  <a:schemeClr val="bg1"/>
                </a:solidFill>
              </a:rPr>
              <a:t>Oil lamp (above): </a:t>
            </a:r>
            <a:r>
              <a:rPr lang="en-GB" dirty="0">
                <a:solidFill>
                  <a:schemeClr val="bg1"/>
                </a:solidFill>
              </a:rPr>
              <a:t>Oil lamps are sometimes found in graves and may have represented a concept of bringing light to the afterlife, or may relate to burning to mask aromas or for inhalation. </a:t>
            </a:r>
            <a:endParaRPr lang="en-GB" dirty="0">
              <a:solidFill>
                <a:schemeClr val="bg1"/>
              </a:solidFill>
            </a:endParaRP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5489" t="14008" r="29787"/>
          <a:stretch/>
        </p:blipFill>
        <p:spPr>
          <a:xfrm>
            <a:off x="6743700" y="2992942"/>
            <a:ext cx="3885113" cy="3387434"/>
          </a:xfrm>
          <a:prstGeom prst="rect">
            <a:avLst/>
          </a:prstGeom>
        </p:spPr>
      </p:pic>
      <p:sp>
        <p:nvSpPr>
          <p:cNvPr id="7" name="TextBox 6"/>
          <p:cNvSpPr txBox="1"/>
          <p:nvPr/>
        </p:nvSpPr>
        <p:spPr>
          <a:xfrm>
            <a:off x="6154122" y="1383901"/>
            <a:ext cx="5209741" cy="1477328"/>
          </a:xfrm>
          <a:prstGeom prst="rect">
            <a:avLst/>
          </a:prstGeom>
          <a:noFill/>
        </p:spPr>
        <p:txBody>
          <a:bodyPr wrap="square" rtlCol="0">
            <a:spAutoFit/>
          </a:bodyPr>
          <a:lstStyle/>
          <a:p>
            <a:r>
              <a:rPr lang="en-GB" dirty="0" smtClean="0">
                <a:solidFill>
                  <a:schemeClr val="bg1"/>
                </a:solidFill>
              </a:rPr>
              <a:t>Loom weight (below): </a:t>
            </a:r>
            <a:r>
              <a:rPr lang="en-GB" dirty="0">
                <a:solidFill>
                  <a:schemeClr val="bg1"/>
                </a:solidFill>
              </a:rPr>
              <a:t>Loom weights are usually circular stone or clay objects, with a hole at the centre for weighing down the warp threads when weaving. When such objects are found in graves they are thought to relate to occupations or roles in life. </a:t>
            </a:r>
            <a:endParaRPr lang="en-GB" dirty="0">
              <a:solidFill>
                <a:schemeClr val="bg1"/>
              </a:solidFill>
            </a:endParaRPr>
          </a:p>
        </p:txBody>
      </p:sp>
    </p:spTree>
    <p:extLst>
      <p:ext uri="{BB962C8B-B14F-4D97-AF65-F5344CB8AC3E}">
        <p14:creationId xmlns:p14="http://schemas.microsoft.com/office/powerpoint/2010/main" val="3879036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3925" y="469904"/>
            <a:ext cx="10515600" cy="1325563"/>
          </a:xfrm>
        </p:spPr>
        <p:txBody>
          <a:bodyPr/>
          <a:lstStyle/>
          <a:p>
            <a:r>
              <a:rPr lang="en-GB" b="1" dirty="0" smtClean="0">
                <a:solidFill>
                  <a:schemeClr val="bg1"/>
                </a:solidFill>
              </a:rPr>
              <a:t>Comb</a:t>
            </a:r>
            <a:endParaRPr lang="en-GB" b="1" dirty="0">
              <a:solidFill>
                <a:schemeClr val="bg1"/>
              </a:solidFill>
            </a:endParaRPr>
          </a:p>
        </p:txBody>
      </p:sp>
      <p:sp>
        <p:nvSpPr>
          <p:cNvPr id="3" name="Content Placeholder 2"/>
          <p:cNvSpPr>
            <a:spLocks noGrp="1"/>
          </p:cNvSpPr>
          <p:nvPr>
            <p:ph idx="1"/>
          </p:nvPr>
        </p:nvSpPr>
        <p:spPr>
          <a:xfrm>
            <a:off x="876300" y="5026890"/>
            <a:ext cx="10515600" cy="993775"/>
          </a:xfrm>
        </p:spPr>
        <p:txBody>
          <a:bodyPr>
            <a:normAutofit/>
          </a:bodyPr>
          <a:lstStyle/>
          <a:p>
            <a:pPr marL="0" indent="0" algn="ctr">
              <a:buNone/>
            </a:pPr>
            <a:r>
              <a:rPr lang="en-GB" sz="2000" dirty="0">
                <a:solidFill>
                  <a:schemeClr val="bg1"/>
                </a:solidFill>
              </a:rPr>
              <a:t>Combs were found in many Anglo-Saxon burials, as a highly personal and beautifully crafted object which also spoke of care for the dead: making them look their best for the afterlife. It was also a last act of care and tenderness that the living could provide for the dead.</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2854" t="28054" r="16196"/>
          <a:stretch/>
        </p:blipFill>
        <p:spPr>
          <a:xfrm>
            <a:off x="3267075" y="1525730"/>
            <a:ext cx="5257800" cy="2972169"/>
          </a:xfrm>
          <a:prstGeom prst="rect">
            <a:avLst/>
          </a:prstGeom>
        </p:spPr>
      </p:pic>
    </p:spTree>
    <p:extLst>
      <p:ext uri="{BB962C8B-B14F-4D97-AF65-F5344CB8AC3E}">
        <p14:creationId xmlns:p14="http://schemas.microsoft.com/office/powerpoint/2010/main" val="366580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246061"/>
            <a:ext cx="10515600" cy="1325563"/>
          </a:xfrm>
        </p:spPr>
        <p:txBody>
          <a:bodyPr/>
          <a:lstStyle/>
          <a:p>
            <a:r>
              <a:rPr lang="en-GB" b="1" dirty="0" smtClean="0">
                <a:solidFill>
                  <a:schemeClr val="bg1"/>
                </a:solidFill>
              </a:rPr>
              <a:t>Amber Beads and Roman Bracelet</a:t>
            </a:r>
            <a:endParaRPr lang="en-GB" b="1" dirty="0">
              <a:solidFill>
                <a:schemeClr val="bg1"/>
              </a:solidFill>
            </a:endParaRPr>
          </a:p>
        </p:txBody>
      </p:sp>
      <p:sp>
        <p:nvSpPr>
          <p:cNvPr id="3" name="Content Placeholder 2"/>
          <p:cNvSpPr>
            <a:spLocks noGrp="1"/>
          </p:cNvSpPr>
          <p:nvPr>
            <p:ph idx="1"/>
          </p:nvPr>
        </p:nvSpPr>
        <p:spPr>
          <a:xfrm>
            <a:off x="357187" y="4705350"/>
            <a:ext cx="5876925" cy="1685925"/>
          </a:xfrm>
        </p:spPr>
        <p:txBody>
          <a:bodyPr>
            <a:noAutofit/>
          </a:bodyPr>
          <a:lstStyle/>
          <a:p>
            <a:pPr marL="0" indent="0" algn="ctr">
              <a:buNone/>
            </a:pPr>
            <a:r>
              <a:rPr lang="en-GB" sz="1800" dirty="0">
                <a:solidFill>
                  <a:schemeClr val="bg1"/>
                </a:solidFill>
              </a:rPr>
              <a:t>Amber beads are rare but were found in Bronze Age and Iron Age burials, sometimes as a beautiful necklace or a single bead. Amber came from afar and it seemed to shine with warmth and power, providing something beautiful to the dead whilst also showing off their connections with foreign places and people. </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9517" t="14306" r="6596"/>
          <a:stretch/>
        </p:blipFill>
        <p:spPr>
          <a:xfrm>
            <a:off x="2009774" y="1664315"/>
            <a:ext cx="2571749" cy="2631458"/>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1461"/>
          <a:stretch/>
        </p:blipFill>
        <p:spPr>
          <a:xfrm>
            <a:off x="7543648" y="2782594"/>
            <a:ext cx="2991001" cy="3026358"/>
          </a:xfrm>
          <a:prstGeom prst="rect">
            <a:avLst/>
          </a:prstGeom>
        </p:spPr>
      </p:pic>
      <p:sp>
        <p:nvSpPr>
          <p:cNvPr id="7" name="Rectangle 6"/>
          <p:cNvSpPr/>
          <p:nvPr/>
        </p:nvSpPr>
        <p:spPr>
          <a:xfrm>
            <a:off x="6372224" y="1571624"/>
            <a:ext cx="5000625" cy="646331"/>
          </a:xfrm>
          <a:prstGeom prst="rect">
            <a:avLst/>
          </a:prstGeom>
        </p:spPr>
        <p:txBody>
          <a:bodyPr wrap="square">
            <a:spAutoFit/>
          </a:bodyPr>
          <a:lstStyle/>
          <a:p>
            <a:pPr algn="ctr"/>
            <a:r>
              <a:rPr lang="en-GB" dirty="0" smtClean="0">
                <a:solidFill>
                  <a:schemeClr val="bg1"/>
                </a:solidFill>
              </a:rPr>
              <a:t>Bronze Romano-British child’s bracelet. Found in Colchester, England. C.100 AD.</a:t>
            </a:r>
            <a:endParaRPr lang="en-GB" dirty="0">
              <a:solidFill>
                <a:schemeClr val="bg1"/>
              </a:solidFill>
            </a:endParaRPr>
          </a:p>
        </p:txBody>
      </p:sp>
    </p:spTree>
    <p:extLst>
      <p:ext uri="{BB962C8B-B14F-4D97-AF65-F5344CB8AC3E}">
        <p14:creationId xmlns:p14="http://schemas.microsoft.com/office/powerpoint/2010/main" val="2499735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bg1"/>
                </a:solidFill>
              </a:rPr>
              <a:t>Grave Pots</a:t>
            </a:r>
            <a:endParaRPr lang="en-GB" b="1" dirty="0">
              <a:solidFill>
                <a:schemeClr val="bg1"/>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4576" y="1539005"/>
            <a:ext cx="5094699" cy="3933108"/>
          </a:xfrm>
        </p:spPr>
      </p:pic>
      <p:sp>
        <p:nvSpPr>
          <p:cNvPr id="5" name="Content Placeholder 2"/>
          <p:cNvSpPr txBox="1">
            <a:spLocks/>
          </p:cNvSpPr>
          <p:nvPr/>
        </p:nvSpPr>
        <p:spPr>
          <a:xfrm>
            <a:off x="5629275" y="2266950"/>
            <a:ext cx="5776912" cy="16859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buNone/>
            </a:pPr>
            <a:r>
              <a:rPr lang="en-GB" sz="1800" dirty="0">
                <a:solidFill>
                  <a:schemeClr val="bg1"/>
                </a:solidFill>
              </a:rPr>
              <a:t>Pots are the most common grave good we find. Sometimes they contain food, sometimes drink. They may be well-made, or newly fired, beautifully decorated or quite plain. They can be a container for the ashes of the dead or a vessel for the afterlife. These </a:t>
            </a:r>
            <a:r>
              <a:rPr lang="en-GB" sz="1800" dirty="0" smtClean="0">
                <a:solidFill>
                  <a:schemeClr val="bg1"/>
                </a:solidFill>
              </a:rPr>
              <a:t>three </a:t>
            </a:r>
            <a:r>
              <a:rPr lang="en-GB" sz="1800" dirty="0">
                <a:solidFill>
                  <a:schemeClr val="bg1"/>
                </a:solidFill>
              </a:rPr>
              <a:t>replica pots - one large and </a:t>
            </a:r>
            <a:r>
              <a:rPr lang="en-GB" sz="1800" dirty="0" smtClean="0">
                <a:solidFill>
                  <a:schemeClr val="bg1"/>
                </a:solidFill>
              </a:rPr>
              <a:t>two </a:t>
            </a:r>
            <a:r>
              <a:rPr lang="en-GB" sz="1800" dirty="0">
                <a:solidFill>
                  <a:schemeClr val="bg1"/>
                </a:solidFill>
              </a:rPr>
              <a:t>small - are copied from </a:t>
            </a:r>
            <a:r>
              <a:rPr lang="en-GB" sz="1800" dirty="0" err="1">
                <a:solidFill>
                  <a:schemeClr val="bg1"/>
                </a:solidFill>
              </a:rPr>
              <a:t>Khok</a:t>
            </a:r>
            <a:r>
              <a:rPr lang="en-GB" sz="1800" dirty="0">
                <a:solidFill>
                  <a:schemeClr val="bg1"/>
                </a:solidFill>
              </a:rPr>
              <a:t> </a:t>
            </a:r>
            <a:r>
              <a:rPr lang="en-GB" sz="1800" dirty="0" err="1">
                <a:solidFill>
                  <a:schemeClr val="bg1"/>
                </a:solidFill>
              </a:rPr>
              <a:t>Phanom</a:t>
            </a:r>
            <a:r>
              <a:rPr lang="en-GB" sz="1800" dirty="0">
                <a:solidFill>
                  <a:schemeClr val="bg1"/>
                </a:solidFill>
              </a:rPr>
              <a:t> Di, Thailand(2,000–1,500BC</a:t>
            </a:r>
            <a:r>
              <a:rPr lang="en-GB" sz="1800" dirty="0" smtClean="0">
                <a:solidFill>
                  <a:schemeClr val="bg1"/>
                </a:solidFill>
              </a:rPr>
              <a:t>): the </a:t>
            </a:r>
            <a:r>
              <a:rPr lang="en-GB" sz="1800" dirty="0">
                <a:solidFill>
                  <a:schemeClr val="bg1"/>
                </a:solidFill>
              </a:rPr>
              <a:t>larger one for an adult, the miniature </a:t>
            </a:r>
            <a:r>
              <a:rPr lang="en-GB" sz="1800" dirty="0" smtClean="0">
                <a:solidFill>
                  <a:schemeClr val="bg1"/>
                </a:solidFill>
              </a:rPr>
              <a:t>versions </a:t>
            </a:r>
            <a:r>
              <a:rPr lang="en-GB" sz="1800" dirty="0">
                <a:solidFill>
                  <a:schemeClr val="bg1"/>
                </a:solidFill>
              </a:rPr>
              <a:t>for a child; both given a vessel that fits their identity and prepares them for the afterlife. </a:t>
            </a:r>
          </a:p>
          <a:p>
            <a:pPr marL="0" indent="0">
              <a:buNone/>
            </a:pPr>
            <a:r>
              <a:rPr lang="en-GB" sz="1800" dirty="0">
                <a:solidFill>
                  <a:schemeClr val="bg1"/>
                </a:solidFill>
              </a:rPr>
              <a:t/>
            </a:r>
            <a:br>
              <a:rPr lang="en-GB" sz="1800" dirty="0">
                <a:solidFill>
                  <a:schemeClr val="bg1"/>
                </a:solidFill>
              </a:rPr>
            </a:br>
            <a:endParaRPr lang="en-GB" sz="1800" dirty="0">
              <a:solidFill>
                <a:schemeClr val="bg1"/>
              </a:solidFill>
            </a:endParaRPr>
          </a:p>
        </p:txBody>
      </p:sp>
    </p:spTree>
    <p:extLst>
      <p:ext uri="{BB962C8B-B14F-4D97-AF65-F5344CB8AC3E}">
        <p14:creationId xmlns:p14="http://schemas.microsoft.com/office/powerpoint/2010/main" val="1696810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xmlns="" id="{EBEF6623-FBF4-474D-A52A-CC504116AACF}"/>
              </a:ext>
            </a:extLst>
          </p:cNvPr>
          <p:cNvSpPr>
            <a:spLocks noGrp="1"/>
          </p:cNvSpPr>
          <p:nvPr>
            <p:ph idx="1"/>
          </p:nvPr>
        </p:nvSpPr>
        <p:spPr>
          <a:xfrm>
            <a:off x="4788160" y="2175762"/>
            <a:ext cx="5945649" cy="3152443"/>
          </a:xfrm>
        </p:spPr>
        <p:txBody>
          <a:bodyPr>
            <a:normAutofit/>
          </a:bodyPr>
          <a:lstStyle/>
          <a:p>
            <a:endParaRPr lang="en-GB" sz="1600" dirty="0">
              <a:solidFill>
                <a:schemeClr val="bg1"/>
              </a:solidFill>
            </a:endParaRPr>
          </a:p>
          <a:p>
            <a:pPr marL="0" indent="0">
              <a:buNone/>
            </a:pPr>
            <a:r>
              <a:rPr lang="en-GB" sz="2000" dirty="0">
                <a:solidFill>
                  <a:schemeClr val="bg1"/>
                </a:solidFill>
              </a:rPr>
              <a:t>This necklace is from the Queen’s Barrow, Arras, East Yorkshire (c. 400-2– BC). It is made of about 100 glass beads, of which 67 survive.</a:t>
            </a:r>
          </a:p>
          <a:p>
            <a:pPr marL="0" indent="0">
              <a:buNone/>
            </a:pPr>
            <a:endParaRPr lang="en-GB" sz="2000" dirty="0">
              <a:solidFill>
                <a:schemeClr val="bg1"/>
              </a:solidFill>
            </a:endParaRPr>
          </a:p>
          <a:p>
            <a:pPr marL="0" indent="0">
              <a:buNone/>
            </a:pPr>
            <a:r>
              <a:rPr lang="en-GB" sz="2000" dirty="0">
                <a:solidFill>
                  <a:schemeClr val="bg1"/>
                </a:solidFill>
              </a:rPr>
              <a:t>The beads comprise five different types, not often seen together. They also display different degrees of wear, suggesting that some are new (perhaps made for the grave) and some are old. </a:t>
            </a:r>
          </a:p>
        </p:txBody>
      </p:sp>
      <p:pic>
        <p:nvPicPr>
          <p:cNvPr id="8" name="Content Placeholder 4" descr="Objects.pdf - Adobe Acrobat Pro DC">
            <a:extLst>
              <a:ext uri="{FF2B5EF4-FFF2-40B4-BE49-F238E27FC236}">
                <a16:creationId xmlns:a16="http://schemas.microsoft.com/office/drawing/2014/main" xmlns="" id="{98887DBC-82D2-4EF3-8BCF-692457F6C1A6}"/>
              </a:ext>
            </a:extLst>
          </p:cNvPr>
          <p:cNvPicPr>
            <a:picLocks noChangeAspect="1"/>
          </p:cNvPicPr>
          <p:nvPr/>
        </p:nvPicPr>
        <p:blipFill rotWithShape="1">
          <a:blip r:embed="rId3">
            <a:extLst>
              <a:ext uri="{28A0092B-C50C-407E-A947-70E740481C1C}">
                <a14:useLocalDpi xmlns:a14="http://schemas.microsoft.com/office/drawing/2010/main" val="0"/>
              </a:ext>
            </a:extLst>
          </a:blip>
          <a:srcRect l="62908" t="21728" r="3058" b="22161"/>
          <a:stretch/>
        </p:blipFill>
        <p:spPr>
          <a:xfrm>
            <a:off x="1338460" y="1827934"/>
            <a:ext cx="2863956" cy="3848100"/>
          </a:xfrm>
          <a:prstGeom prst="rect">
            <a:avLst/>
          </a:prstGeom>
          <a:effectLst/>
        </p:spPr>
      </p:pic>
      <p:sp>
        <p:nvSpPr>
          <p:cNvPr id="2" name="TextBox 1"/>
          <p:cNvSpPr txBox="1"/>
          <p:nvPr/>
        </p:nvSpPr>
        <p:spPr>
          <a:xfrm>
            <a:off x="361950" y="200025"/>
            <a:ext cx="3054456" cy="769441"/>
          </a:xfrm>
          <a:prstGeom prst="rect">
            <a:avLst/>
          </a:prstGeom>
          <a:noFill/>
        </p:spPr>
        <p:txBody>
          <a:bodyPr wrap="square" rtlCol="0">
            <a:spAutoFit/>
          </a:bodyPr>
          <a:lstStyle/>
          <a:p>
            <a:r>
              <a:rPr lang="en-GB" sz="4400" b="1" dirty="0">
                <a:solidFill>
                  <a:schemeClr val="bg1"/>
                </a:solidFill>
              </a:rPr>
              <a:t>Heirlooms</a:t>
            </a:r>
            <a:endParaRPr lang="en-GB" b="1" dirty="0">
              <a:solidFill>
                <a:schemeClr val="bg1"/>
              </a:solidFill>
            </a:endParaRPr>
          </a:p>
        </p:txBody>
      </p:sp>
    </p:spTree>
    <p:extLst>
      <p:ext uri="{BB962C8B-B14F-4D97-AF65-F5344CB8AC3E}">
        <p14:creationId xmlns:p14="http://schemas.microsoft.com/office/powerpoint/2010/main" val="2546389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700" y="2587629"/>
            <a:ext cx="10515600" cy="1325563"/>
          </a:xfrm>
        </p:spPr>
        <p:txBody>
          <a:bodyPr/>
          <a:lstStyle/>
          <a:p>
            <a:pPr algn="ctr"/>
            <a:r>
              <a:rPr lang="en-GB" b="1">
                <a:solidFill>
                  <a:schemeClr val="bg1"/>
                </a:solidFill>
              </a:rPr>
              <a:t>Break</a:t>
            </a:r>
          </a:p>
        </p:txBody>
      </p:sp>
    </p:spTree>
    <p:extLst>
      <p:ext uri="{BB962C8B-B14F-4D97-AF65-F5344CB8AC3E}">
        <p14:creationId xmlns:p14="http://schemas.microsoft.com/office/powerpoint/2010/main" val="241274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572641-3701-43CD-A318-707278CDCB98}"/>
              </a:ext>
            </a:extLst>
          </p:cNvPr>
          <p:cNvSpPr>
            <a:spLocks noGrp="1"/>
          </p:cNvSpPr>
          <p:nvPr>
            <p:ph type="title"/>
          </p:nvPr>
        </p:nvSpPr>
        <p:spPr/>
        <p:txBody>
          <a:bodyPr/>
          <a:lstStyle/>
          <a:p>
            <a:r>
              <a:rPr lang="en-US" b="1">
                <a:solidFill>
                  <a:schemeClr val="bg1"/>
                </a:solidFill>
                <a:cs typeface="Calibri Light"/>
              </a:rPr>
              <a:t>Exercise: What object would you have as your legacy?</a:t>
            </a:r>
          </a:p>
        </p:txBody>
      </p:sp>
      <p:sp>
        <p:nvSpPr>
          <p:cNvPr id="3" name="Content Placeholder 2">
            <a:extLst>
              <a:ext uri="{FF2B5EF4-FFF2-40B4-BE49-F238E27FC236}">
                <a16:creationId xmlns:a16="http://schemas.microsoft.com/office/drawing/2014/main" xmlns="" id="{B6104AE6-83A2-459F-8268-74CA9ACCD32E}"/>
              </a:ext>
            </a:extLst>
          </p:cNvPr>
          <p:cNvSpPr>
            <a:spLocks noGrp="1"/>
          </p:cNvSpPr>
          <p:nvPr>
            <p:ph idx="1"/>
          </p:nvPr>
        </p:nvSpPr>
        <p:spPr>
          <a:xfrm>
            <a:off x="838200" y="2401381"/>
            <a:ext cx="10515600" cy="1357840"/>
          </a:xfrm>
        </p:spPr>
        <p:txBody>
          <a:bodyPr vert="horz" lIns="91440" tIns="45720" rIns="91440" bIns="45720" rtlCol="0" anchor="t">
            <a:normAutofit/>
          </a:bodyPr>
          <a:lstStyle/>
          <a:p>
            <a:pPr marL="0" indent="0">
              <a:buNone/>
              <a:tabLst>
                <a:tab pos="10134600" algn="l"/>
              </a:tabLst>
            </a:pPr>
            <a:endParaRPr lang="en-GB" sz="2100">
              <a:solidFill>
                <a:schemeClr val="accent6">
                  <a:lumMod val="40000"/>
                  <a:lumOff val="60000"/>
                </a:schemeClr>
              </a:solidFill>
              <a:cs typeface="Calibri"/>
            </a:endParaRPr>
          </a:p>
          <a:p>
            <a:pPr marL="0" lvl="2" indent="0">
              <a:buNone/>
              <a:tabLst>
                <a:tab pos="10134600" algn="l"/>
              </a:tabLst>
            </a:pPr>
            <a:endParaRPr lang="en-GB" sz="2800">
              <a:solidFill>
                <a:schemeClr val="bg1"/>
              </a:solidFill>
              <a:cs typeface="Calibri"/>
            </a:endParaRPr>
          </a:p>
          <a:p>
            <a:pPr marL="0" lvl="2" indent="0">
              <a:buNone/>
              <a:tabLst>
                <a:tab pos="10134600" algn="l"/>
              </a:tabLst>
            </a:pPr>
            <a:endParaRPr lang="en-GB" sz="2800">
              <a:solidFill>
                <a:schemeClr val="bg1"/>
              </a:solidFill>
              <a:cs typeface="Calibri"/>
            </a:endParaRPr>
          </a:p>
        </p:txBody>
      </p:sp>
      <p:sp>
        <p:nvSpPr>
          <p:cNvPr id="4" name="TextBox 3"/>
          <p:cNvSpPr txBox="1"/>
          <p:nvPr/>
        </p:nvSpPr>
        <p:spPr>
          <a:xfrm>
            <a:off x="677333" y="1811867"/>
            <a:ext cx="10871200" cy="3416320"/>
          </a:xfrm>
          <a:prstGeom prst="rect">
            <a:avLst/>
          </a:prstGeom>
          <a:noFill/>
        </p:spPr>
        <p:txBody>
          <a:bodyPr wrap="square" rtlCol="0">
            <a:spAutoFit/>
          </a:bodyPr>
          <a:lstStyle/>
          <a:p>
            <a:pPr marL="1439863"/>
            <a:r>
              <a:rPr lang="en-GB">
                <a:solidFill>
                  <a:schemeClr val="accent6">
                    <a:lumMod val="40000"/>
                    <a:lumOff val="60000"/>
                  </a:schemeClr>
                </a:solidFill>
              </a:rPr>
              <a:t>“My dad, he is currently [] at my mum’s house. He is dead and he is cremated. He sits in a green pot and he lives on the window sill because he wanted to be in the light. That was really important to him, to be in the light. [] It was really important to him he wasn’t in the dark.”</a:t>
            </a:r>
          </a:p>
          <a:p>
            <a:pPr marL="1439863"/>
            <a:endParaRPr lang="en-GB">
              <a:solidFill>
                <a:schemeClr val="accent6">
                  <a:lumMod val="40000"/>
                  <a:lumOff val="60000"/>
                </a:schemeClr>
              </a:solidFill>
            </a:endParaRPr>
          </a:p>
          <a:p>
            <a:r>
              <a:rPr lang="en-GB">
                <a:solidFill>
                  <a:schemeClr val="bg1"/>
                </a:solidFill>
              </a:rPr>
              <a:t>EXERCISE 1. Free writing.</a:t>
            </a:r>
          </a:p>
          <a:p>
            <a:pPr marL="1200150" lvl="2" indent="-285750">
              <a:buFont typeface="Arial" panose="020B0604020202020204" pitchFamily="34" charset="0"/>
              <a:buChar char="•"/>
            </a:pPr>
            <a:r>
              <a:rPr lang="en-US">
                <a:solidFill>
                  <a:schemeClr val="bg1"/>
                </a:solidFill>
                <a:cs typeface="Calibri"/>
              </a:rPr>
              <a:t>An exercise which can provide a starting place for a piece, help develop ideas, or move us past writer’s block</a:t>
            </a:r>
          </a:p>
          <a:p>
            <a:pPr marL="1200150" lvl="2" indent="-285750">
              <a:buFont typeface="Arial" panose="020B0604020202020204" pitchFamily="34" charset="0"/>
              <a:buChar char="•"/>
            </a:pPr>
            <a:r>
              <a:rPr lang="en-US">
                <a:solidFill>
                  <a:schemeClr val="bg1"/>
                </a:solidFill>
                <a:cs typeface="Calibri"/>
              </a:rPr>
              <a:t>Whatever comes into your mind. Don’t censor yourself.</a:t>
            </a:r>
          </a:p>
          <a:p>
            <a:pPr marL="1200150" lvl="2" indent="-285750">
              <a:buFont typeface="Arial" panose="020B0604020202020204" pitchFamily="34" charset="0"/>
              <a:buChar char="•"/>
            </a:pPr>
            <a:r>
              <a:rPr lang="en-US">
                <a:solidFill>
                  <a:schemeClr val="bg1"/>
                </a:solidFill>
                <a:cs typeface="Calibri"/>
              </a:rPr>
              <a:t>5 minutes</a:t>
            </a:r>
          </a:p>
          <a:p>
            <a:pPr marL="1200150" lvl="2" indent="-285750">
              <a:buFont typeface="Arial" panose="020B0604020202020204" pitchFamily="34" charset="0"/>
              <a:buChar char="•"/>
            </a:pPr>
            <a:r>
              <a:rPr lang="en-GB">
                <a:solidFill>
                  <a:schemeClr val="bg1"/>
                </a:solidFill>
              </a:rPr>
              <a:t>“The object I would have as my legacy is…”</a:t>
            </a:r>
          </a:p>
          <a:p>
            <a:endParaRPr lang="en-GB">
              <a:solidFill>
                <a:schemeClr val="bg1"/>
              </a:solidFill>
            </a:endParaRPr>
          </a:p>
          <a:p>
            <a:endParaRPr lang="en-GB"/>
          </a:p>
        </p:txBody>
      </p:sp>
    </p:spTree>
    <p:extLst>
      <p:ext uri="{BB962C8B-B14F-4D97-AF65-F5344CB8AC3E}">
        <p14:creationId xmlns:p14="http://schemas.microsoft.com/office/powerpoint/2010/main" val="3310264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572641-3701-43CD-A318-707278CDCB98}"/>
              </a:ext>
            </a:extLst>
          </p:cNvPr>
          <p:cNvSpPr>
            <a:spLocks noGrp="1"/>
          </p:cNvSpPr>
          <p:nvPr>
            <p:ph type="title"/>
          </p:nvPr>
        </p:nvSpPr>
        <p:spPr/>
        <p:txBody>
          <a:bodyPr/>
          <a:lstStyle/>
          <a:p>
            <a:r>
              <a:rPr lang="en-US" b="1">
                <a:solidFill>
                  <a:schemeClr val="bg1"/>
                </a:solidFill>
                <a:cs typeface="Calibri Light"/>
              </a:rPr>
              <a:t>Exercise: Free writing – objects and loss</a:t>
            </a:r>
          </a:p>
        </p:txBody>
      </p:sp>
      <p:sp>
        <p:nvSpPr>
          <p:cNvPr id="3" name="Content Placeholder 2">
            <a:extLst>
              <a:ext uri="{FF2B5EF4-FFF2-40B4-BE49-F238E27FC236}">
                <a16:creationId xmlns:a16="http://schemas.microsoft.com/office/drawing/2014/main" xmlns="" id="{B6104AE6-83A2-459F-8268-74CA9ACCD32E}"/>
              </a:ext>
            </a:extLst>
          </p:cNvPr>
          <p:cNvSpPr>
            <a:spLocks noGrp="1"/>
          </p:cNvSpPr>
          <p:nvPr>
            <p:ph idx="1"/>
          </p:nvPr>
        </p:nvSpPr>
        <p:spPr/>
        <p:txBody>
          <a:bodyPr vert="horz" lIns="91440" tIns="45720" rIns="91440" bIns="45720" rtlCol="0" anchor="t">
            <a:normAutofit fontScale="85000" lnSpcReduction="20000"/>
          </a:bodyPr>
          <a:lstStyle/>
          <a:p>
            <a:r>
              <a:rPr lang="en-US" dirty="0">
                <a:solidFill>
                  <a:schemeClr val="bg1"/>
                </a:solidFill>
                <a:cs typeface="Calibri"/>
              </a:rPr>
              <a:t>Choose an object related to an aspect of bereavement, loss of grief</a:t>
            </a:r>
          </a:p>
          <a:p>
            <a:pPr lvl="2"/>
            <a:r>
              <a:rPr lang="en-US" dirty="0">
                <a:solidFill>
                  <a:schemeClr val="bg1"/>
                </a:solidFill>
              </a:rPr>
              <a:t>Ashes of the retriever</a:t>
            </a:r>
            <a:endParaRPr lang="en-GB" dirty="0">
              <a:solidFill>
                <a:schemeClr val="bg1"/>
              </a:solidFill>
            </a:endParaRPr>
          </a:p>
          <a:p>
            <a:pPr lvl="2"/>
            <a:r>
              <a:rPr lang="en-US" dirty="0">
                <a:solidFill>
                  <a:schemeClr val="bg1"/>
                </a:solidFill>
              </a:rPr>
              <a:t>1950s biscuit tin with a ‘third of dad’</a:t>
            </a:r>
            <a:endParaRPr lang="en-GB" dirty="0">
              <a:solidFill>
                <a:schemeClr val="bg1"/>
              </a:solidFill>
            </a:endParaRPr>
          </a:p>
          <a:p>
            <a:pPr lvl="2"/>
            <a:r>
              <a:rPr lang="en-US" dirty="0">
                <a:solidFill>
                  <a:schemeClr val="bg1"/>
                </a:solidFill>
              </a:rPr>
              <a:t>Plastered skulls</a:t>
            </a:r>
            <a:endParaRPr lang="en-GB" dirty="0">
              <a:solidFill>
                <a:schemeClr val="bg1"/>
              </a:solidFill>
            </a:endParaRPr>
          </a:p>
          <a:p>
            <a:pPr lvl="2"/>
            <a:r>
              <a:rPr lang="en-US" dirty="0">
                <a:solidFill>
                  <a:schemeClr val="bg1"/>
                </a:solidFill>
              </a:rPr>
              <a:t>Horlicks</a:t>
            </a:r>
            <a:endParaRPr lang="en-GB" dirty="0">
              <a:solidFill>
                <a:schemeClr val="bg1"/>
              </a:solidFill>
            </a:endParaRPr>
          </a:p>
          <a:p>
            <a:pPr lvl="2"/>
            <a:r>
              <a:rPr lang="en-US" dirty="0">
                <a:solidFill>
                  <a:schemeClr val="bg1"/>
                </a:solidFill>
              </a:rPr>
              <a:t>Flowers</a:t>
            </a:r>
            <a:endParaRPr lang="en-GB" dirty="0">
              <a:solidFill>
                <a:schemeClr val="bg1"/>
              </a:solidFill>
            </a:endParaRPr>
          </a:p>
          <a:p>
            <a:pPr lvl="2"/>
            <a:r>
              <a:rPr lang="en-US" dirty="0">
                <a:solidFill>
                  <a:schemeClr val="bg1"/>
                </a:solidFill>
              </a:rPr>
              <a:t>Shoes</a:t>
            </a:r>
            <a:endParaRPr lang="en-GB" dirty="0">
              <a:solidFill>
                <a:schemeClr val="bg1"/>
              </a:solidFill>
            </a:endParaRPr>
          </a:p>
          <a:p>
            <a:pPr lvl="2"/>
            <a:r>
              <a:rPr lang="en-US" dirty="0">
                <a:solidFill>
                  <a:schemeClr val="bg1"/>
                </a:solidFill>
              </a:rPr>
              <a:t>Green pot</a:t>
            </a:r>
            <a:endParaRPr lang="en-GB" dirty="0">
              <a:solidFill>
                <a:schemeClr val="bg1"/>
              </a:solidFill>
            </a:endParaRPr>
          </a:p>
          <a:p>
            <a:pPr lvl="2"/>
            <a:r>
              <a:rPr lang="en-US" dirty="0">
                <a:solidFill>
                  <a:schemeClr val="bg1"/>
                </a:solidFill>
              </a:rPr>
              <a:t>Pottery vessel , beads, oil lamp, roman bracelet, loom weight…</a:t>
            </a:r>
            <a:endParaRPr lang="en-GB" dirty="0">
              <a:solidFill>
                <a:schemeClr val="bg1"/>
              </a:solidFill>
            </a:endParaRPr>
          </a:p>
          <a:p>
            <a:pPr lvl="2"/>
            <a:r>
              <a:rPr lang="en-US" dirty="0">
                <a:solidFill>
                  <a:schemeClr val="bg1"/>
                </a:solidFill>
              </a:rPr>
              <a:t>Something personal to you</a:t>
            </a:r>
            <a:endParaRPr lang="en-GB" dirty="0">
              <a:solidFill>
                <a:schemeClr val="bg1"/>
              </a:solidFill>
            </a:endParaRPr>
          </a:p>
          <a:p>
            <a:r>
              <a:rPr lang="en-US" dirty="0">
                <a:solidFill>
                  <a:schemeClr val="bg1"/>
                </a:solidFill>
                <a:cs typeface="Calibri"/>
              </a:rPr>
              <a:t>Free writing</a:t>
            </a:r>
          </a:p>
          <a:p>
            <a:pPr lvl="2"/>
            <a:r>
              <a:rPr lang="en-US" dirty="0">
                <a:solidFill>
                  <a:schemeClr val="bg1"/>
                </a:solidFill>
                <a:cs typeface="Calibri"/>
              </a:rPr>
              <a:t>Remember: Whatever comes into your mind. Don’t censor yourself. </a:t>
            </a:r>
          </a:p>
          <a:p>
            <a:pPr lvl="2"/>
            <a:r>
              <a:rPr lang="en-US" dirty="0">
                <a:solidFill>
                  <a:schemeClr val="bg1"/>
                </a:solidFill>
                <a:cs typeface="Calibri"/>
              </a:rPr>
              <a:t>Can write from your own perspective or that of a character.</a:t>
            </a:r>
          </a:p>
          <a:p>
            <a:pPr lvl="2"/>
            <a:r>
              <a:rPr lang="en-US" dirty="0">
                <a:solidFill>
                  <a:schemeClr val="bg1"/>
                </a:solidFill>
                <a:cs typeface="Calibri"/>
              </a:rPr>
              <a:t>5 minutes</a:t>
            </a:r>
          </a:p>
          <a:p>
            <a:pPr lvl="2"/>
            <a:r>
              <a:rPr lang="en-US" dirty="0">
                <a:solidFill>
                  <a:schemeClr val="bg1"/>
                </a:solidFill>
                <a:cs typeface="Calibri"/>
              </a:rPr>
              <a:t>“As I think about the (insert object), I…”</a:t>
            </a:r>
          </a:p>
          <a:p>
            <a:pPr lvl="2"/>
            <a:r>
              <a:rPr lang="en-US" dirty="0">
                <a:solidFill>
                  <a:schemeClr val="bg1"/>
                </a:solidFill>
                <a:cs typeface="Calibri"/>
              </a:rPr>
              <a:t>“As [insert character’s name] thought about the [insert object], s/he…”</a:t>
            </a:r>
          </a:p>
        </p:txBody>
      </p:sp>
    </p:spTree>
    <p:extLst>
      <p:ext uri="{BB962C8B-B14F-4D97-AF65-F5344CB8AC3E}">
        <p14:creationId xmlns:p14="http://schemas.microsoft.com/office/powerpoint/2010/main" val="960669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a:solidFill>
                  <a:schemeClr val="bg1"/>
                </a:solidFill>
              </a:rPr>
              <a:t>Drawing to a close…</a:t>
            </a:r>
          </a:p>
        </p:txBody>
      </p:sp>
      <p:sp>
        <p:nvSpPr>
          <p:cNvPr id="3" name="Content Placeholder 2"/>
          <p:cNvSpPr>
            <a:spLocks noGrp="1"/>
          </p:cNvSpPr>
          <p:nvPr>
            <p:ph idx="1"/>
          </p:nvPr>
        </p:nvSpPr>
        <p:spPr/>
        <p:txBody>
          <a:bodyPr/>
          <a:lstStyle/>
          <a:p>
            <a:r>
              <a:rPr lang="en-GB" dirty="0">
                <a:solidFill>
                  <a:schemeClr val="bg1"/>
                </a:solidFill>
              </a:rPr>
              <a:t>Let the materials ‘work’ on you and then spend some time gathering your thoughts and ideas (we’ll be doing much more writing next time)</a:t>
            </a:r>
          </a:p>
          <a:p>
            <a:r>
              <a:rPr lang="en-US" dirty="0">
                <a:solidFill>
                  <a:schemeClr val="bg1"/>
                </a:solidFill>
                <a:cs typeface="Calibri"/>
              </a:rPr>
              <a:t>If you want to bring an object from home (or a photo of this), you’re welcome to bring this to next session</a:t>
            </a:r>
          </a:p>
          <a:p>
            <a:endParaRPr lang="en-US" dirty="0">
              <a:solidFill>
                <a:schemeClr val="bg1"/>
              </a:solidFill>
            </a:endParaRPr>
          </a:p>
          <a:p>
            <a:r>
              <a:rPr lang="en-US" dirty="0">
                <a:solidFill>
                  <a:schemeClr val="bg1"/>
                </a:solidFill>
                <a:cs typeface="Calibri"/>
              </a:rPr>
              <a:t>Look after yourselves... use the sources of support if need be</a:t>
            </a:r>
          </a:p>
          <a:p>
            <a:endParaRPr lang="en-GB" dirty="0">
              <a:solidFill>
                <a:schemeClr val="bg1"/>
              </a:solidFill>
            </a:endParaRPr>
          </a:p>
        </p:txBody>
      </p:sp>
    </p:spTree>
    <p:extLst>
      <p:ext uri="{BB962C8B-B14F-4D97-AF65-F5344CB8AC3E}">
        <p14:creationId xmlns:p14="http://schemas.microsoft.com/office/powerpoint/2010/main" val="2380657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a:solidFill>
                  <a:schemeClr val="bg1"/>
                </a:solidFill>
              </a:rPr>
              <a:t>Next time</a:t>
            </a:r>
            <a:br>
              <a:rPr lang="en-GB" b="1">
                <a:solidFill>
                  <a:schemeClr val="bg1"/>
                </a:solidFill>
              </a:rPr>
            </a:br>
            <a:r>
              <a:rPr lang="en-GB" b="1">
                <a:solidFill>
                  <a:schemeClr val="bg1"/>
                </a:solidFill>
              </a:rPr>
              <a:t>‘Deepening Connection’</a:t>
            </a:r>
          </a:p>
        </p:txBody>
      </p:sp>
      <p:sp>
        <p:nvSpPr>
          <p:cNvPr id="3" name="Content Placeholder 2"/>
          <p:cNvSpPr>
            <a:spLocks noGrp="1"/>
          </p:cNvSpPr>
          <p:nvPr>
            <p:ph idx="1"/>
          </p:nvPr>
        </p:nvSpPr>
        <p:spPr>
          <a:xfrm>
            <a:off x="846667" y="2054225"/>
            <a:ext cx="10515600" cy="4351338"/>
          </a:xfrm>
        </p:spPr>
        <p:txBody>
          <a:bodyPr/>
          <a:lstStyle/>
          <a:p>
            <a:r>
              <a:rPr lang="en-GB" dirty="0">
                <a:solidFill>
                  <a:schemeClr val="bg1"/>
                </a:solidFill>
              </a:rPr>
              <a:t>Again, the opportunity to engage with the objects and the archaeological case studies</a:t>
            </a:r>
          </a:p>
          <a:p>
            <a:endParaRPr lang="en-GB" dirty="0">
              <a:solidFill>
                <a:schemeClr val="bg1"/>
              </a:solidFill>
              <a:cs typeface="Calibri"/>
            </a:endParaRPr>
          </a:p>
          <a:p>
            <a:r>
              <a:rPr lang="en-GB" dirty="0">
                <a:solidFill>
                  <a:schemeClr val="bg1"/>
                </a:solidFill>
                <a:cs typeface="Calibri"/>
              </a:rPr>
              <a:t>Some basic creative writing/poetry guidance</a:t>
            </a:r>
          </a:p>
          <a:p>
            <a:endParaRPr lang="en-GB" dirty="0">
              <a:solidFill>
                <a:schemeClr val="bg1"/>
              </a:solidFill>
              <a:cs typeface="Calibri"/>
            </a:endParaRPr>
          </a:p>
          <a:p>
            <a:r>
              <a:rPr lang="en-GB" dirty="0">
                <a:solidFill>
                  <a:schemeClr val="bg1"/>
                </a:solidFill>
                <a:cs typeface="Calibri"/>
              </a:rPr>
              <a:t>Time to develop your piece</a:t>
            </a:r>
          </a:p>
          <a:p>
            <a:endParaRPr lang="en-GB" dirty="0">
              <a:solidFill>
                <a:schemeClr val="bg1"/>
              </a:solidFill>
              <a:cs typeface="Calibri"/>
            </a:endParaRPr>
          </a:p>
          <a:p>
            <a:r>
              <a:rPr lang="en-GB" dirty="0">
                <a:solidFill>
                  <a:schemeClr val="bg1"/>
                </a:solidFill>
                <a:cs typeface="Calibri"/>
              </a:rPr>
              <a:t>Feedback buddies ( see ‘Giving Helpful Feedback’)</a:t>
            </a:r>
            <a:endParaRPr lang="en-US" dirty="0">
              <a:solidFill>
                <a:schemeClr val="bg1"/>
              </a:solidFill>
              <a:cs typeface="Calibri"/>
            </a:endParaRPr>
          </a:p>
          <a:p>
            <a:endParaRPr lang="en-GB" dirty="0">
              <a:solidFill>
                <a:schemeClr val="bg1"/>
              </a:solidFill>
            </a:endParaRPr>
          </a:p>
        </p:txBody>
      </p:sp>
    </p:spTree>
    <p:extLst>
      <p:ext uri="{BB962C8B-B14F-4D97-AF65-F5344CB8AC3E}">
        <p14:creationId xmlns:p14="http://schemas.microsoft.com/office/powerpoint/2010/main" val="733740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a:solidFill>
                  <a:schemeClr val="bg1"/>
                </a:solidFill>
              </a:rPr>
              <a:t>Leave us with your thoughts…</a:t>
            </a:r>
          </a:p>
        </p:txBody>
      </p:sp>
      <p:sp>
        <p:nvSpPr>
          <p:cNvPr id="3" name="Content Placeholder 2"/>
          <p:cNvSpPr>
            <a:spLocks noGrp="1"/>
          </p:cNvSpPr>
          <p:nvPr>
            <p:ph idx="1"/>
          </p:nvPr>
        </p:nvSpPr>
        <p:spPr>
          <a:xfrm>
            <a:off x="846667" y="2054225"/>
            <a:ext cx="10515600" cy="4351338"/>
          </a:xfrm>
        </p:spPr>
        <p:txBody>
          <a:bodyPr/>
          <a:lstStyle/>
          <a:p>
            <a:r>
              <a:rPr lang="en-GB">
                <a:solidFill>
                  <a:schemeClr val="bg1"/>
                </a:solidFill>
              </a:rPr>
              <a:t>Art exercise</a:t>
            </a:r>
          </a:p>
          <a:p>
            <a:pPr lvl="2"/>
            <a:r>
              <a:rPr lang="en-GB">
                <a:solidFill>
                  <a:schemeClr val="bg1"/>
                </a:solidFill>
                <a:cs typeface="Calibri"/>
              </a:rPr>
              <a:t>Draw round your hand</a:t>
            </a:r>
          </a:p>
          <a:p>
            <a:pPr lvl="2"/>
            <a:r>
              <a:rPr lang="en-GB">
                <a:solidFill>
                  <a:schemeClr val="bg1"/>
                </a:solidFill>
                <a:cs typeface="Calibri"/>
              </a:rPr>
              <a:t>In your hand-print, write something you’d like to leave behind at the workshop</a:t>
            </a:r>
            <a:endParaRPr lang="en-US">
              <a:solidFill>
                <a:schemeClr val="bg1"/>
              </a:solidFill>
              <a:cs typeface="Calibri"/>
            </a:endParaRPr>
          </a:p>
          <a:p>
            <a:endParaRPr lang="en-GB">
              <a:solidFill>
                <a:schemeClr val="bg1"/>
              </a:solidFill>
            </a:endParaRPr>
          </a:p>
        </p:txBody>
      </p:sp>
    </p:spTree>
    <p:extLst>
      <p:ext uri="{BB962C8B-B14F-4D97-AF65-F5344CB8AC3E}">
        <p14:creationId xmlns:p14="http://schemas.microsoft.com/office/powerpoint/2010/main" val="14055151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Were these incredible hand paintings, discovered in Cueva de las Manos in Santa Cruz, Argentina, the work of wom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2812"/>
            <a:ext cx="12191999" cy="68708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495300" y="5763913"/>
            <a:ext cx="11442700" cy="471788"/>
          </a:xfrm>
        </p:spPr>
        <p:txBody>
          <a:bodyPr>
            <a:noAutofit/>
          </a:bodyPr>
          <a:lstStyle/>
          <a:p>
            <a:pPr marL="0" indent="0" algn="ctr">
              <a:buNone/>
            </a:pPr>
            <a:r>
              <a:rPr lang="en-GB" sz="3600" b="1" dirty="0"/>
              <a:t>Cueva de las Manos in Santa Cruz, Argentina</a:t>
            </a:r>
          </a:p>
          <a:p>
            <a:pPr marL="0" indent="0" algn="ctr">
              <a:buNone/>
            </a:pPr>
            <a:r>
              <a:rPr lang="en-GB" b="1" dirty="0"/>
              <a:t>13,000 to 9,000 years ago/ 11,000-7,000 BC</a:t>
            </a:r>
            <a:endParaRPr lang="en-GB" sz="3600" b="1" dirty="0"/>
          </a:p>
        </p:txBody>
      </p:sp>
    </p:spTree>
    <p:extLst>
      <p:ext uri="{BB962C8B-B14F-4D97-AF65-F5344CB8AC3E}">
        <p14:creationId xmlns:p14="http://schemas.microsoft.com/office/powerpoint/2010/main" val="10388503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6104AE6-83A2-459F-8268-74CA9ACCD32E}"/>
              </a:ext>
            </a:extLst>
          </p:cNvPr>
          <p:cNvSpPr>
            <a:spLocks noGrp="1"/>
          </p:cNvSpPr>
          <p:nvPr>
            <p:ph idx="1"/>
          </p:nvPr>
        </p:nvSpPr>
        <p:spPr>
          <a:xfrm>
            <a:off x="780691" y="2961436"/>
            <a:ext cx="10515600" cy="1001414"/>
          </a:xfrm>
        </p:spPr>
        <p:txBody>
          <a:bodyPr vert="horz" lIns="91440" tIns="45720" rIns="91440" bIns="45720" rtlCol="0" anchor="t">
            <a:normAutofit/>
          </a:bodyPr>
          <a:lstStyle/>
          <a:p>
            <a:pPr marL="0" indent="0" algn="ctr">
              <a:buNone/>
            </a:pPr>
            <a:r>
              <a:rPr lang="en-US" sz="4000">
                <a:solidFill>
                  <a:schemeClr val="bg1"/>
                </a:solidFill>
                <a:cs typeface="Calibri"/>
              </a:rPr>
              <a:t>Thank you :)</a:t>
            </a:r>
          </a:p>
        </p:txBody>
      </p:sp>
    </p:spTree>
    <p:extLst>
      <p:ext uri="{BB962C8B-B14F-4D97-AF65-F5344CB8AC3E}">
        <p14:creationId xmlns:p14="http://schemas.microsoft.com/office/powerpoint/2010/main" val="12747996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6104AE6-83A2-459F-8268-74CA9ACCD32E}"/>
              </a:ext>
            </a:extLst>
          </p:cNvPr>
          <p:cNvSpPr>
            <a:spLocks noGrp="1"/>
          </p:cNvSpPr>
          <p:nvPr>
            <p:ph idx="1"/>
          </p:nvPr>
        </p:nvSpPr>
        <p:spPr>
          <a:xfrm>
            <a:off x="780691" y="1628775"/>
            <a:ext cx="10515600" cy="3810000"/>
          </a:xfrm>
        </p:spPr>
        <p:txBody>
          <a:bodyPr vert="horz" lIns="91440" tIns="45720" rIns="91440" bIns="45720" rtlCol="0" anchor="t">
            <a:normAutofit/>
          </a:bodyPr>
          <a:lstStyle/>
          <a:p>
            <a:pPr marL="0" indent="0" algn="ctr">
              <a:buNone/>
            </a:pPr>
            <a:r>
              <a:rPr lang="en-US" sz="4000" b="1" dirty="0">
                <a:solidFill>
                  <a:schemeClr val="bg1"/>
                </a:solidFill>
                <a:cs typeface="Calibri"/>
              </a:rPr>
              <a:t>These materials were developed by the Continuing Bonds: Creative Dissemination project</a:t>
            </a:r>
          </a:p>
          <a:p>
            <a:pPr marL="0" indent="0" algn="ctr">
              <a:buNone/>
            </a:pPr>
            <a:endParaRPr lang="en-US" sz="4000" b="1" dirty="0">
              <a:solidFill>
                <a:schemeClr val="bg1"/>
              </a:solidFill>
              <a:cs typeface="Calibri"/>
            </a:endParaRPr>
          </a:p>
          <a:p>
            <a:pPr marL="0" indent="0" algn="ctr">
              <a:buNone/>
            </a:pPr>
            <a:r>
              <a:rPr lang="en-GB" sz="4000" dirty="0">
                <a:solidFill>
                  <a:schemeClr val="bg1"/>
                </a:solidFill>
              </a:rPr>
              <a:t>https://continuingbonds.live/creative-dissemination/</a:t>
            </a:r>
            <a:endParaRPr lang="en-US" sz="4000" dirty="0">
              <a:solidFill>
                <a:schemeClr val="bg1"/>
              </a:solidFill>
              <a:cs typeface="Calibri"/>
            </a:endParaRPr>
          </a:p>
        </p:txBody>
      </p:sp>
    </p:spTree>
    <p:extLst>
      <p:ext uri="{BB962C8B-B14F-4D97-AF65-F5344CB8AC3E}">
        <p14:creationId xmlns:p14="http://schemas.microsoft.com/office/powerpoint/2010/main" val="14892818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2689" y="618250"/>
            <a:ext cx="10515600" cy="4351338"/>
          </a:xfrm>
        </p:spPr>
        <p:txBody>
          <a:bodyPr/>
          <a:lstStyle/>
          <a:p>
            <a:pPr marL="0" indent="0" algn="ctr">
              <a:buNone/>
            </a:pPr>
            <a:r>
              <a:rPr lang="en-GB" sz="7200">
                <a:solidFill>
                  <a:schemeClr val="bg1"/>
                </a:solidFill>
              </a:rPr>
              <a:t>Workshop 2:Deepening Connection</a:t>
            </a:r>
            <a:endParaRPr lang="en-GB">
              <a:solidFill>
                <a:schemeClr val="bg1"/>
              </a:solidFill>
            </a:endParaRPr>
          </a:p>
          <a:p>
            <a:pPr marL="0" indent="0" algn="ctr">
              <a:buNone/>
            </a:pPr>
            <a:r>
              <a:rPr lang="en-GB">
                <a:solidFill>
                  <a:schemeClr val="bg1"/>
                </a:solidFill>
              </a:rPr>
              <a:t>Working with the dead… </a:t>
            </a:r>
          </a:p>
          <a:p>
            <a:endParaRPr lang="en-GB">
              <a:solidFill>
                <a:schemeClr val="accent4">
                  <a:lumMod val="60000"/>
                  <a:lumOff val="40000"/>
                </a:schemeClr>
              </a:solidFill>
            </a:endParaRPr>
          </a:p>
          <a:p>
            <a:endParaRPr lang="en-GB">
              <a:solidFill>
                <a:schemeClr val="accent4">
                  <a:lumMod val="60000"/>
                  <a:lumOff val="40000"/>
                </a:schemeClr>
              </a:solidFill>
            </a:endParaRPr>
          </a:p>
        </p:txBody>
      </p:sp>
      <p:pic>
        <p:nvPicPr>
          <p:cNvPr id="1026" name="Picture 2" descr="C:\Users\jdayes\Downloads\pastedIma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1177" y="3624117"/>
            <a:ext cx="2609851" cy="209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4545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bg1"/>
                </a:solidFill>
              </a:rPr>
              <a:t>Timetable</a:t>
            </a:r>
            <a:endParaRPr lang="en-GB" b="1"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marL="0" indent="0">
              <a:buNone/>
            </a:pPr>
            <a:r>
              <a:rPr lang="en-GB" dirty="0">
                <a:solidFill>
                  <a:schemeClr val="bg1"/>
                </a:solidFill>
              </a:rPr>
              <a:t>10 mins 	Start</a:t>
            </a:r>
          </a:p>
          <a:p>
            <a:pPr marL="0" indent="0">
              <a:buNone/>
            </a:pPr>
            <a:r>
              <a:rPr lang="en-GB" dirty="0">
                <a:solidFill>
                  <a:schemeClr val="bg1"/>
                </a:solidFill>
              </a:rPr>
              <a:t>10 mins	Welcome, Safety, Aims, Plan, Recap</a:t>
            </a:r>
          </a:p>
          <a:p>
            <a:pPr marL="0" indent="0">
              <a:buNone/>
            </a:pPr>
            <a:r>
              <a:rPr lang="en-GB" dirty="0">
                <a:solidFill>
                  <a:schemeClr val="bg1"/>
                </a:solidFill>
              </a:rPr>
              <a:t>5 mins 	What’s your story?</a:t>
            </a:r>
          </a:p>
          <a:p>
            <a:pPr marL="0" indent="0">
              <a:buNone/>
            </a:pPr>
            <a:r>
              <a:rPr lang="en-GB" dirty="0">
                <a:solidFill>
                  <a:schemeClr val="bg1"/>
                </a:solidFill>
              </a:rPr>
              <a:t>10 mins 	The politics of death, and difficult death</a:t>
            </a:r>
          </a:p>
          <a:p>
            <a:pPr marL="0" indent="0">
              <a:buNone/>
            </a:pPr>
            <a:r>
              <a:rPr lang="en-GB" dirty="0">
                <a:solidFill>
                  <a:schemeClr val="bg1"/>
                </a:solidFill>
              </a:rPr>
              <a:t>		-Break-</a:t>
            </a:r>
          </a:p>
          <a:p>
            <a:pPr marL="0" indent="0">
              <a:buNone/>
            </a:pPr>
            <a:r>
              <a:rPr lang="en-GB" dirty="0">
                <a:solidFill>
                  <a:schemeClr val="bg1"/>
                </a:solidFill>
              </a:rPr>
              <a:t>20 mins 	Either reflect on materials from last time, work independently     		on your piece, or learn about writing/poetry theory</a:t>
            </a:r>
          </a:p>
          <a:p>
            <a:pPr marL="0" indent="0">
              <a:buNone/>
            </a:pPr>
            <a:r>
              <a:rPr lang="en-GB" dirty="0">
                <a:solidFill>
                  <a:schemeClr val="bg1"/>
                </a:solidFill>
              </a:rPr>
              <a:t>10 mins 	Sharing (writing, objects, personal 					            experiences)</a:t>
            </a:r>
          </a:p>
          <a:p>
            <a:pPr marL="0" indent="0">
              <a:buNone/>
            </a:pPr>
            <a:r>
              <a:rPr lang="en-GB" dirty="0">
                <a:solidFill>
                  <a:schemeClr val="bg1"/>
                </a:solidFill>
              </a:rPr>
              <a:t>10 mins 	Close (and questionnaire)</a:t>
            </a:r>
          </a:p>
          <a:p>
            <a:pPr marL="0" indent="0">
              <a:buNone/>
            </a:pPr>
            <a:endParaRPr lang="en-GB" dirty="0"/>
          </a:p>
        </p:txBody>
      </p:sp>
    </p:spTree>
    <p:extLst>
      <p:ext uri="{BB962C8B-B14F-4D97-AF65-F5344CB8AC3E}">
        <p14:creationId xmlns:p14="http://schemas.microsoft.com/office/powerpoint/2010/main" val="5599174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572641-3701-43CD-A318-707278CDCB98}"/>
              </a:ext>
            </a:extLst>
          </p:cNvPr>
          <p:cNvSpPr>
            <a:spLocks noGrp="1"/>
          </p:cNvSpPr>
          <p:nvPr>
            <p:ph type="title"/>
          </p:nvPr>
        </p:nvSpPr>
        <p:spPr/>
        <p:txBody>
          <a:bodyPr/>
          <a:lstStyle/>
          <a:p>
            <a:pPr algn="ctr"/>
            <a:r>
              <a:rPr lang="en-US" b="1">
                <a:solidFill>
                  <a:schemeClr val="bg1"/>
                </a:solidFill>
                <a:cs typeface="Calibri Light"/>
              </a:rPr>
              <a:t>Welcome </a:t>
            </a:r>
            <a:r>
              <a:rPr lang="en-US" b="1">
                <a:cs typeface="Calibri Light"/>
              </a:rPr>
              <a:t>:)</a:t>
            </a:r>
          </a:p>
        </p:txBody>
      </p:sp>
      <p:sp>
        <p:nvSpPr>
          <p:cNvPr id="6" name="Content Placeholder 2">
            <a:extLst>
              <a:ext uri="{FF2B5EF4-FFF2-40B4-BE49-F238E27FC236}">
                <a16:creationId xmlns:a16="http://schemas.microsoft.com/office/drawing/2014/main" xmlns="" id="{B6104AE6-83A2-459F-8268-74CA9ACCD32E}"/>
              </a:ext>
            </a:extLst>
          </p:cNvPr>
          <p:cNvSpPr txBox="1">
            <a:spLocks/>
          </p:cNvSpPr>
          <p:nvPr/>
        </p:nvSpPr>
        <p:spPr>
          <a:xfrm>
            <a:off x="335361" y="1628800"/>
            <a:ext cx="11329259" cy="4135314"/>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bg1"/>
                </a:solidFill>
                <a:cs typeface="Calibri"/>
              </a:rPr>
              <a:t>Welcome newcomers and returners</a:t>
            </a:r>
          </a:p>
          <a:p>
            <a:pPr marL="0" indent="0">
              <a:buFont typeface="Arial" panose="020B0604020202020204" pitchFamily="34" charset="0"/>
              <a:buNone/>
            </a:pPr>
            <a:endParaRPr lang="en-US" dirty="0">
              <a:solidFill>
                <a:schemeClr val="bg1"/>
              </a:solidFill>
              <a:cs typeface="Calibri"/>
            </a:endParaRPr>
          </a:p>
          <a:p>
            <a:r>
              <a:rPr lang="en-US" sz="2000" dirty="0">
                <a:solidFill>
                  <a:schemeClr val="bg1"/>
                </a:solidFill>
                <a:cs typeface="Calibri"/>
              </a:rPr>
              <a:t>Newcomers, please pick up a Sources of Support sheet and a Giving Helpful Feedback sheet</a:t>
            </a:r>
          </a:p>
          <a:p>
            <a:pPr>
              <a:buFontTx/>
              <a:buChar char="-"/>
            </a:pPr>
            <a:endParaRPr lang="en-US" dirty="0">
              <a:solidFill>
                <a:schemeClr val="bg1"/>
              </a:solidFill>
              <a:cs typeface="Calibri"/>
            </a:endParaRPr>
          </a:p>
          <a:p>
            <a:pPr marL="0" indent="0">
              <a:buFont typeface="Arial" panose="020B0604020202020204" pitchFamily="34" charset="0"/>
              <a:buNone/>
            </a:pPr>
            <a:endParaRPr lang="en-US" u="sng" dirty="0">
              <a:solidFill>
                <a:schemeClr val="bg1"/>
              </a:solidFill>
              <a:cs typeface="Calibri"/>
            </a:endParaRPr>
          </a:p>
          <a:p>
            <a:pPr marL="0" indent="0">
              <a:buFont typeface="Arial" panose="020B0604020202020204" pitchFamily="34" charset="0"/>
              <a:buNone/>
            </a:pPr>
            <a:endParaRPr lang="en-US" u="sng" dirty="0">
              <a:solidFill>
                <a:schemeClr val="bg1"/>
              </a:solidFill>
              <a:cs typeface="Calibri"/>
            </a:endParaRPr>
          </a:p>
        </p:txBody>
      </p:sp>
      <p:sp>
        <p:nvSpPr>
          <p:cNvPr id="9" name="TextBox 8"/>
          <p:cNvSpPr txBox="1"/>
          <p:nvPr/>
        </p:nvSpPr>
        <p:spPr>
          <a:xfrm>
            <a:off x="4463820" y="5867980"/>
            <a:ext cx="3360373" cy="369332"/>
          </a:xfrm>
          <a:prstGeom prst="rect">
            <a:avLst/>
          </a:prstGeom>
          <a:noFill/>
          <a:ln>
            <a:solidFill>
              <a:schemeClr val="tx1"/>
            </a:solidFill>
          </a:ln>
        </p:spPr>
        <p:txBody>
          <a:bodyPr wrap="square" rtlCol="0">
            <a:spAutoFit/>
          </a:bodyPr>
          <a:lstStyle/>
          <a:p>
            <a:r>
              <a:rPr lang="en-GB"/>
              <a:t>Everybody: Grab a brew!</a:t>
            </a:r>
          </a:p>
        </p:txBody>
      </p:sp>
    </p:spTree>
    <p:extLst>
      <p:ext uri="{BB962C8B-B14F-4D97-AF65-F5344CB8AC3E}">
        <p14:creationId xmlns:p14="http://schemas.microsoft.com/office/powerpoint/2010/main" val="37221774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a:solidFill>
                  <a:schemeClr val="bg1"/>
                </a:solidFill>
              </a:rPr>
              <a:t>Plan for today</a:t>
            </a:r>
          </a:p>
        </p:txBody>
      </p:sp>
      <p:sp>
        <p:nvSpPr>
          <p:cNvPr id="4" name="Content Placeholder 2">
            <a:extLst>
              <a:ext uri="{FF2B5EF4-FFF2-40B4-BE49-F238E27FC236}">
                <a16:creationId xmlns:a16="http://schemas.microsoft.com/office/drawing/2014/main" xmlns="" id="{B6104AE6-83A2-459F-8268-74CA9ACCD32E}"/>
              </a:ext>
            </a:extLst>
          </p:cNvPr>
          <p:cNvSpPr txBox="1">
            <a:spLocks/>
          </p:cNvSpPr>
          <p:nvPr/>
        </p:nvSpPr>
        <p:spPr>
          <a:xfrm>
            <a:off x="335361" y="1340768"/>
            <a:ext cx="11329259" cy="5256584"/>
          </a:xfrm>
          <a:prstGeom prst="rect">
            <a:avLst/>
          </a:prstGeom>
        </p:spPr>
        <p:txBody>
          <a:bodyPr vert="horz" lIns="91440" tIns="45720" rIns="91440" bIns="45720" rtlCol="0" anchor="t">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cs typeface="Calibri"/>
              </a:rPr>
              <a:t>Recap on last time</a:t>
            </a:r>
          </a:p>
          <a:p>
            <a:endParaRPr lang="en-US" dirty="0">
              <a:solidFill>
                <a:schemeClr val="bg1"/>
              </a:solidFill>
              <a:cs typeface="Calibri"/>
            </a:endParaRPr>
          </a:p>
          <a:p>
            <a:r>
              <a:rPr lang="en-US" dirty="0">
                <a:solidFill>
                  <a:schemeClr val="bg1"/>
                </a:solidFill>
                <a:cs typeface="Calibri"/>
              </a:rPr>
              <a:t>More writing time</a:t>
            </a:r>
          </a:p>
          <a:p>
            <a:endParaRPr lang="en-US" dirty="0">
              <a:solidFill>
                <a:schemeClr val="bg1"/>
              </a:solidFill>
              <a:cs typeface="Calibri"/>
            </a:endParaRPr>
          </a:p>
          <a:p>
            <a:r>
              <a:rPr lang="en-US" dirty="0">
                <a:solidFill>
                  <a:schemeClr val="bg1"/>
                </a:solidFill>
                <a:cs typeface="Calibri"/>
              </a:rPr>
              <a:t>More discussion time (about the materials and with each other)</a:t>
            </a:r>
          </a:p>
          <a:p>
            <a:endParaRPr lang="en-US" dirty="0">
              <a:solidFill>
                <a:schemeClr val="bg1"/>
              </a:solidFill>
              <a:cs typeface="Calibri"/>
            </a:endParaRPr>
          </a:p>
          <a:p>
            <a:r>
              <a:rPr lang="en-US" dirty="0">
                <a:solidFill>
                  <a:schemeClr val="bg1"/>
                </a:solidFill>
                <a:cs typeface="Calibri"/>
              </a:rPr>
              <a:t>Deepening connection with the materials</a:t>
            </a:r>
          </a:p>
          <a:p>
            <a:pPr marL="914400" lvl="2" indent="0">
              <a:buNone/>
            </a:pPr>
            <a:endParaRPr lang="en-US" dirty="0">
              <a:solidFill>
                <a:schemeClr val="bg1"/>
              </a:solidFill>
              <a:cs typeface="Calibri"/>
            </a:endParaRPr>
          </a:p>
          <a:p>
            <a:r>
              <a:rPr lang="en-US" dirty="0">
                <a:solidFill>
                  <a:schemeClr val="bg1"/>
                </a:solidFill>
                <a:cs typeface="Calibri"/>
              </a:rPr>
              <a:t>Introduction to some writing/poetry theory</a:t>
            </a:r>
          </a:p>
          <a:p>
            <a:endParaRPr lang="en-US" dirty="0">
              <a:solidFill>
                <a:schemeClr val="bg1"/>
              </a:solidFill>
              <a:cs typeface="Calibri"/>
            </a:endParaRPr>
          </a:p>
          <a:p>
            <a:r>
              <a:rPr lang="en-US" dirty="0">
                <a:solidFill>
                  <a:schemeClr val="bg1"/>
                </a:solidFill>
                <a:cs typeface="Calibri"/>
              </a:rPr>
              <a:t>Sharing your work and your experiences (if you like)</a:t>
            </a:r>
          </a:p>
          <a:p>
            <a:endParaRPr lang="en-US" dirty="0">
              <a:solidFill>
                <a:schemeClr val="bg1"/>
              </a:solidFill>
              <a:cs typeface="Calibri"/>
            </a:endParaRPr>
          </a:p>
          <a:p>
            <a:r>
              <a:rPr lang="en-US" dirty="0">
                <a:solidFill>
                  <a:schemeClr val="bg1"/>
                </a:solidFill>
                <a:cs typeface="Calibri"/>
              </a:rPr>
              <a:t>Buddying up for feedback (re-cap)</a:t>
            </a:r>
          </a:p>
          <a:p>
            <a:endParaRPr lang="en-US" dirty="0">
              <a:solidFill>
                <a:schemeClr val="bg1"/>
              </a:solidFill>
              <a:cs typeface="Calibri"/>
            </a:endParaRPr>
          </a:p>
          <a:p>
            <a:r>
              <a:rPr lang="en-US" dirty="0">
                <a:solidFill>
                  <a:schemeClr val="bg1"/>
                </a:solidFill>
                <a:cs typeface="Calibri"/>
              </a:rPr>
              <a:t>Art exercise</a:t>
            </a:r>
            <a:endParaRPr lang="en-US" u="sng" dirty="0">
              <a:solidFill>
                <a:schemeClr val="bg1"/>
              </a:solidFill>
              <a:cs typeface="Calibri"/>
            </a:endParaRPr>
          </a:p>
          <a:p>
            <a:pPr marL="0" indent="0">
              <a:buFont typeface="Arial" panose="020B0604020202020204" pitchFamily="34" charset="0"/>
              <a:buNone/>
            </a:pPr>
            <a:endParaRPr lang="en-US" u="sng" dirty="0">
              <a:solidFill>
                <a:schemeClr val="bg1"/>
              </a:solidFill>
              <a:cs typeface="Calibri"/>
            </a:endParaRPr>
          </a:p>
          <a:p>
            <a:pPr marL="0" indent="0">
              <a:buFont typeface="Arial" panose="020B0604020202020204" pitchFamily="34" charset="0"/>
              <a:buNone/>
            </a:pPr>
            <a:endParaRPr lang="en-US" u="sng" dirty="0">
              <a:solidFill>
                <a:schemeClr val="bg1"/>
              </a:solidFill>
              <a:cs typeface="Calibri"/>
            </a:endParaRPr>
          </a:p>
        </p:txBody>
      </p:sp>
    </p:spTree>
    <p:extLst>
      <p:ext uri="{BB962C8B-B14F-4D97-AF65-F5344CB8AC3E}">
        <p14:creationId xmlns:p14="http://schemas.microsoft.com/office/powerpoint/2010/main" val="25062693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a:solidFill>
                  <a:schemeClr val="bg1"/>
                </a:solidFill>
                <a:cs typeface="Calibri Light"/>
              </a:rPr>
              <a:t>Let's keep it safe</a:t>
            </a:r>
            <a:endParaRPr lang="en-GB" b="1">
              <a:solidFill>
                <a:schemeClr val="bg1"/>
              </a:solidFill>
            </a:endParaRPr>
          </a:p>
        </p:txBody>
      </p:sp>
      <p:sp>
        <p:nvSpPr>
          <p:cNvPr id="4" name="Content Placeholder 2">
            <a:extLst>
              <a:ext uri="{FF2B5EF4-FFF2-40B4-BE49-F238E27FC236}">
                <a16:creationId xmlns:a16="http://schemas.microsoft.com/office/drawing/2014/main" xmlns="" id="{0FBB0A1E-11C2-40C6-A062-6EEDBB7F92FA}"/>
              </a:ext>
            </a:extLst>
          </p:cNvPr>
          <p:cNvSpPr>
            <a:spLocks noGrp="1"/>
          </p:cNvSpPr>
          <p:nvPr>
            <p:ph idx="1"/>
          </p:nvPr>
        </p:nvSpPr>
        <p:spPr>
          <a:xfrm>
            <a:off x="609600" y="1600201"/>
            <a:ext cx="10959008" cy="3629000"/>
          </a:xfrm>
        </p:spPr>
        <p:txBody>
          <a:bodyPr vert="horz" lIns="91440" tIns="45720" rIns="91440" bIns="45720" rtlCol="0" anchor="t">
            <a:noAutofit/>
          </a:bodyPr>
          <a:lstStyle/>
          <a:p>
            <a:r>
              <a:rPr lang="en-US" sz="1600">
                <a:solidFill>
                  <a:schemeClr val="bg1"/>
                </a:solidFill>
                <a:cs typeface="Calibri"/>
              </a:rPr>
              <a:t>Workshop rather than a therapy group</a:t>
            </a:r>
          </a:p>
          <a:p>
            <a:pPr marL="0" indent="0">
              <a:buNone/>
            </a:pPr>
            <a:endParaRPr lang="en-US" sz="1600" u="sng">
              <a:solidFill>
                <a:schemeClr val="bg1"/>
              </a:solidFill>
              <a:cs typeface="Calibri"/>
            </a:endParaRPr>
          </a:p>
          <a:p>
            <a:pPr marL="0" indent="0">
              <a:buNone/>
            </a:pPr>
            <a:r>
              <a:rPr lang="en-US" sz="1600" u="sng">
                <a:solidFill>
                  <a:schemeClr val="bg1"/>
                </a:solidFill>
                <a:cs typeface="Calibri"/>
              </a:rPr>
              <a:t>'Rules'</a:t>
            </a:r>
            <a:endParaRPr lang="en-US" sz="1600">
              <a:solidFill>
                <a:schemeClr val="bg1"/>
              </a:solidFill>
              <a:cs typeface="Calibri"/>
            </a:endParaRPr>
          </a:p>
          <a:p>
            <a:pPr marL="0" indent="0">
              <a:buNone/>
            </a:pPr>
            <a:r>
              <a:rPr lang="en-US" sz="1600">
                <a:solidFill>
                  <a:schemeClr val="bg1"/>
                </a:solidFill>
                <a:cs typeface="Calibri"/>
              </a:rPr>
              <a:t>Non-judgmental, supportive atmosphere </a:t>
            </a:r>
          </a:p>
          <a:p>
            <a:pPr marL="0" indent="0">
              <a:buNone/>
            </a:pPr>
            <a:r>
              <a:rPr lang="en-US" sz="1600">
                <a:solidFill>
                  <a:schemeClr val="bg1"/>
                </a:solidFill>
                <a:cs typeface="Calibri"/>
              </a:rPr>
              <a:t>Confidentiality</a:t>
            </a:r>
          </a:p>
          <a:p>
            <a:pPr marL="0" indent="0">
              <a:buNone/>
            </a:pPr>
            <a:r>
              <a:rPr lang="en-US" sz="1600">
                <a:solidFill>
                  <a:schemeClr val="bg1"/>
                </a:solidFill>
                <a:cs typeface="Calibri"/>
              </a:rPr>
              <a:t>Constructive feedback - what you liked, what you would like to see more of, framing points positively</a:t>
            </a:r>
          </a:p>
          <a:p>
            <a:pPr lvl="2"/>
            <a:r>
              <a:rPr lang="en-US" sz="1200">
                <a:solidFill>
                  <a:schemeClr val="bg1"/>
                </a:solidFill>
                <a:cs typeface="Calibri"/>
              </a:rPr>
              <a:t>See ‘Giving Helpful Feedback’ in W1 pack</a:t>
            </a:r>
          </a:p>
          <a:p>
            <a:pPr marL="0" indent="0">
              <a:buNone/>
            </a:pPr>
            <a:endParaRPr lang="en-US" sz="1600" u="sng">
              <a:solidFill>
                <a:schemeClr val="bg1"/>
              </a:solidFill>
              <a:cs typeface="Calibri"/>
            </a:endParaRPr>
          </a:p>
          <a:p>
            <a:pPr marL="0" indent="0">
              <a:buNone/>
            </a:pPr>
            <a:r>
              <a:rPr lang="en-US" sz="1600" u="sng">
                <a:solidFill>
                  <a:schemeClr val="bg1"/>
                </a:solidFill>
                <a:cs typeface="Calibri"/>
              </a:rPr>
              <a:t>Looking after yourself</a:t>
            </a:r>
          </a:p>
          <a:p>
            <a:pPr marL="0" indent="0">
              <a:buNone/>
            </a:pPr>
            <a:r>
              <a:rPr lang="en-US" sz="1600">
                <a:solidFill>
                  <a:schemeClr val="bg1"/>
                </a:solidFill>
                <a:cs typeface="Calibri"/>
              </a:rPr>
              <a:t>Sources of support in your pack</a:t>
            </a:r>
          </a:p>
          <a:p>
            <a:pPr marL="0" indent="0">
              <a:buNone/>
            </a:pPr>
            <a:r>
              <a:rPr lang="en-US" sz="1600">
                <a:solidFill>
                  <a:schemeClr val="bg1"/>
                </a:solidFill>
                <a:cs typeface="Calibri"/>
              </a:rPr>
              <a:t>Take a break whenever you need</a:t>
            </a:r>
          </a:p>
          <a:p>
            <a:pPr marL="0" indent="0">
              <a:buNone/>
            </a:pPr>
            <a:r>
              <a:rPr lang="en-US" sz="1600">
                <a:solidFill>
                  <a:schemeClr val="bg1"/>
                </a:solidFill>
                <a:cs typeface="Calibri"/>
              </a:rPr>
              <a:t>Allow yourself to 'hold back' if you need to</a:t>
            </a:r>
          </a:p>
        </p:txBody>
      </p:sp>
    </p:spTree>
    <p:extLst>
      <p:ext uri="{BB962C8B-B14F-4D97-AF65-F5344CB8AC3E}">
        <p14:creationId xmlns:p14="http://schemas.microsoft.com/office/powerpoint/2010/main" val="15856785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a:solidFill>
                  <a:schemeClr val="bg1"/>
                </a:solidFill>
              </a:rPr>
              <a:t>Ultimate aims of the project</a:t>
            </a:r>
          </a:p>
        </p:txBody>
      </p:sp>
      <p:sp>
        <p:nvSpPr>
          <p:cNvPr id="3" name="Content Placeholder 2"/>
          <p:cNvSpPr>
            <a:spLocks noGrp="1"/>
          </p:cNvSpPr>
          <p:nvPr>
            <p:ph idx="1"/>
          </p:nvPr>
        </p:nvSpPr>
        <p:spPr/>
        <p:txBody>
          <a:bodyPr>
            <a:normAutofit/>
          </a:bodyPr>
          <a:lstStyle/>
          <a:p>
            <a:r>
              <a:rPr lang="en-US">
                <a:solidFill>
                  <a:schemeClr val="bg1"/>
                </a:solidFill>
                <a:cs typeface="Calibri"/>
              </a:rPr>
              <a:t>3 workshops (‘Inspiration’, ‘Deepening Connection’, ‘Editing/finalizing’)</a:t>
            </a:r>
          </a:p>
          <a:p>
            <a:pPr marL="0" indent="0">
              <a:buNone/>
            </a:pPr>
            <a:endParaRPr lang="en-US">
              <a:solidFill>
                <a:schemeClr val="bg1"/>
              </a:solidFill>
              <a:cs typeface="Calibri"/>
            </a:endParaRPr>
          </a:p>
          <a:p>
            <a:r>
              <a:rPr lang="en-US">
                <a:solidFill>
                  <a:schemeClr val="bg1"/>
                </a:solidFill>
                <a:cs typeface="Calibri"/>
              </a:rPr>
              <a:t>Widening the boundaries on talking about death, dying, bereavement and grief</a:t>
            </a:r>
          </a:p>
          <a:p>
            <a:pPr marL="0" indent="0">
              <a:buNone/>
            </a:pPr>
            <a:endParaRPr lang="en-US" u="sng">
              <a:solidFill>
                <a:schemeClr val="bg1"/>
              </a:solidFill>
              <a:cs typeface="Calibri"/>
            </a:endParaRPr>
          </a:p>
          <a:p>
            <a:endParaRPr lang="en-GB"/>
          </a:p>
        </p:txBody>
      </p:sp>
    </p:spTree>
    <p:extLst>
      <p:ext uri="{BB962C8B-B14F-4D97-AF65-F5344CB8AC3E}">
        <p14:creationId xmlns:p14="http://schemas.microsoft.com/office/powerpoint/2010/main" val="41058737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a:solidFill>
                  <a:schemeClr val="bg1"/>
                </a:solidFill>
              </a:rPr>
              <a:t>Recap on W1</a:t>
            </a:r>
          </a:p>
        </p:txBody>
      </p:sp>
      <p:sp>
        <p:nvSpPr>
          <p:cNvPr id="4" name="Content Placeholder 2">
            <a:extLst>
              <a:ext uri="{FF2B5EF4-FFF2-40B4-BE49-F238E27FC236}">
                <a16:creationId xmlns:a16="http://schemas.microsoft.com/office/drawing/2014/main" xmlns="" id="{B6104AE6-83A2-459F-8268-74CA9ACCD32E}"/>
              </a:ext>
            </a:extLst>
          </p:cNvPr>
          <p:cNvSpPr txBox="1">
            <a:spLocks/>
          </p:cNvSpPr>
          <p:nvPr/>
        </p:nvSpPr>
        <p:spPr>
          <a:xfrm>
            <a:off x="335361" y="1484784"/>
            <a:ext cx="11329259" cy="504056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solidFill>
                  <a:schemeClr val="bg1"/>
                </a:solidFill>
                <a:cs typeface="Calibri"/>
              </a:rPr>
              <a:t>Continuing bonds </a:t>
            </a:r>
          </a:p>
          <a:p>
            <a:pPr lvl="3"/>
            <a:r>
              <a:rPr lang="en-US">
                <a:solidFill>
                  <a:schemeClr val="bg1"/>
                </a:solidFill>
                <a:cs typeface="Calibri"/>
              </a:rPr>
              <a:t>Throughout time and across the globe, we have kept the dead close</a:t>
            </a:r>
          </a:p>
          <a:p>
            <a:pPr lvl="3"/>
            <a:r>
              <a:rPr lang="en-US">
                <a:solidFill>
                  <a:schemeClr val="bg1"/>
                </a:solidFill>
                <a:cs typeface="Calibri"/>
              </a:rPr>
              <a:t>Rather than ‘moving on’ we keep the memories and legacies of loved ones alive</a:t>
            </a:r>
          </a:p>
          <a:p>
            <a:pPr lvl="5"/>
            <a:r>
              <a:rPr lang="en-US">
                <a:solidFill>
                  <a:schemeClr val="bg1"/>
                </a:solidFill>
                <a:cs typeface="Calibri"/>
              </a:rPr>
              <a:t>Through objects</a:t>
            </a:r>
          </a:p>
          <a:p>
            <a:pPr lvl="3"/>
            <a:r>
              <a:rPr lang="en-US">
                <a:solidFill>
                  <a:schemeClr val="bg1"/>
                </a:solidFill>
                <a:cs typeface="Calibri"/>
              </a:rPr>
              <a:t>Death can be a tricky and political time</a:t>
            </a:r>
          </a:p>
          <a:p>
            <a:pPr lvl="5"/>
            <a:r>
              <a:rPr lang="en-US">
                <a:solidFill>
                  <a:schemeClr val="bg1"/>
                </a:solidFill>
                <a:cs typeface="Calibri"/>
              </a:rPr>
              <a:t>Made worse when we do not talk about it</a:t>
            </a:r>
          </a:p>
          <a:p>
            <a:pPr lvl="5"/>
            <a:r>
              <a:rPr lang="en-US">
                <a:solidFill>
                  <a:schemeClr val="bg1"/>
                </a:solidFill>
                <a:cs typeface="Calibri"/>
              </a:rPr>
              <a:t>What is ‘normal’? What do people want for their funeral?</a:t>
            </a:r>
          </a:p>
          <a:p>
            <a:pPr marL="357188" lvl="5"/>
            <a:r>
              <a:rPr lang="en-US" sz="3200">
                <a:solidFill>
                  <a:schemeClr val="bg1"/>
                </a:solidFill>
                <a:cs typeface="Calibri"/>
              </a:rPr>
              <a:t>Accounts of death, dying, bereavement and grief</a:t>
            </a:r>
          </a:p>
          <a:p>
            <a:pPr marL="357188" lvl="5"/>
            <a:r>
              <a:rPr lang="en-US" sz="3200">
                <a:solidFill>
                  <a:schemeClr val="bg1"/>
                </a:solidFill>
                <a:cs typeface="Calibri"/>
              </a:rPr>
              <a:t>Archaeological case materials and objects </a:t>
            </a:r>
          </a:p>
          <a:p>
            <a:pPr marL="357188" lvl="5"/>
            <a:r>
              <a:rPr lang="en-US" sz="3200">
                <a:solidFill>
                  <a:schemeClr val="bg1"/>
                </a:solidFill>
                <a:cs typeface="Calibri"/>
              </a:rPr>
              <a:t>Free writing</a:t>
            </a:r>
          </a:p>
          <a:p>
            <a:pPr lvl="5"/>
            <a:endParaRPr lang="en-US" u="sng">
              <a:solidFill>
                <a:schemeClr val="bg1"/>
              </a:solidFill>
              <a:cs typeface="Calibri"/>
            </a:endParaRPr>
          </a:p>
          <a:p>
            <a:pPr marL="0" indent="0">
              <a:buFont typeface="Arial" panose="020B0604020202020204" pitchFamily="34" charset="0"/>
              <a:buNone/>
            </a:pPr>
            <a:endParaRPr lang="en-US" u="sng">
              <a:solidFill>
                <a:schemeClr val="bg1"/>
              </a:solidFill>
              <a:cs typeface="Calibri"/>
            </a:endParaRPr>
          </a:p>
        </p:txBody>
      </p:sp>
    </p:spTree>
    <p:extLst>
      <p:ext uri="{BB962C8B-B14F-4D97-AF65-F5344CB8AC3E}">
        <p14:creationId xmlns:p14="http://schemas.microsoft.com/office/powerpoint/2010/main" val="8736095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2F572641-3701-43CD-A318-707278CDCB98}"/>
              </a:ext>
            </a:extLst>
          </p:cNvPr>
          <p:cNvSpPr>
            <a:spLocks noGrp="1"/>
          </p:cNvSpPr>
          <p:nvPr>
            <p:ph type="title"/>
          </p:nvPr>
        </p:nvSpPr>
        <p:spPr/>
        <p:txBody>
          <a:bodyPr/>
          <a:lstStyle/>
          <a:p>
            <a:pPr algn="ctr"/>
            <a:r>
              <a:rPr lang="en-US" b="1">
                <a:solidFill>
                  <a:schemeClr val="bg1"/>
                </a:solidFill>
                <a:cs typeface="Calibri Light"/>
              </a:rPr>
              <a:t>What is your story?</a:t>
            </a:r>
          </a:p>
        </p:txBody>
      </p:sp>
    </p:spTree>
    <p:extLst>
      <p:ext uri="{BB962C8B-B14F-4D97-AF65-F5344CB8AC3E}">
        <p14:creationId xmlns:p14="http://schemas.microsoft.com/office/powerpoint/2010/main" val="3317847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4629"/>
            <a:ext cx="10515600" cy="1325563"/>
          </a:xfrm>
        </p:spPr>
        <p:txBody>
          <a:bodyPr/>
          <a:lstStyle/>
          <a:p>
            <a:pPr algn="ctr"/>
            <a:r>
              <a:rPr lang="en-GB" b="1">
                <a:solidFill>
                  <a:schemeClr val="bg1"/>
                </a:solidFill>
              </a:rPr>
              <a:t>Death can be a political time…</a:t>
            </a:r>
          </a:p>
        </p:txBody>
      </p:sp>
      <p:sp>
        <p:nvSpPr>
          <p:cNvPr id="5" name="Content Placeholder 2">
            <a:extLst>
              <a:ext uri="{FF2B5EF4-FFF2-40B4-BE49-F238E27FC236}">
                <a16:creationId xmlns:a16="http://schemas.microsoft.com/office/drawing/2014/main" xmlns="" id="{B6104AE6-83A2-459F-8268-74CA9ACCD32E}"/>
              </a:ext>
            </a:extLst>
          </p:cNvPr>
          <p:cNvSpPr>
            <a:spLocks noGrp="1"/>
          </p:cNvSpPr>
          <p:nvPr>
            <p:ph idx="1"/>
          </p:nvPr>
        </p:nvSpPr>
        <p:spPr>
          <a:xfrm>
            <a:off x="431372" y="1340768"/>
            <a:ext cx="5664629" cy="2448272"/>
          </a:xfrm>
        </p:spPr>
        <p:txBody>
          <a:bodyPr vert="horz" lIns="91440" tIns="45720" rIns="91440" bIns="45720" rtlCol="0" anchor="t">
            <a:normAutofit/>
          </a:bodyPr>
          <a:lstStyle/>
          <a:p>
            <a:pPr marL="0" indent="0">
              <a:buNone/>
            </a:pPr>
            <a:r>
              <a:rPr lang="en-GB" sz="1600">
                <a:solidFill>
                  <a:schemeClr val="accent3">
                    <a:lumMod val="60000"/>
                    <a:lumOff val="40000"/>
                  </a:schemeClr>
                </a:solidFill>
              </a:rPr>
              <a:t>“A very good friend of mine died. Her family weren’t that bothered about her. [] Because they were the family they got to say where she got buried and she got buried in Ireland. [] The one time I went over [to Ireland, her grave] was just left to wrack and ruin. [] What it said to me was, ‘this is so wrong’. We would have taken care of her in Oxford. We would have gone to see her, gone to talk to her, gone to remember her. [] But her family had got the right to do what they wanted. [] The family often get the biggest say. [] Friends often don’t get any.” </a:t>
            </a:r>
            <a:endParaRPr lang="en-US" sz="1600">
              <a:solidFill>
                <a:schemeClr val="accent3">
                  <a:lumMod val="60000"/>
                  <a:lumOff val="40000"/>
                </a:schemeClr>
              </a:solidFill>
              <a:cs typeface="Calibri"/>
            </a:endParaRPr>
          </a:p>
        </p:txBody>
      </p:sp>
      <p:sp>
        <p:nvSpPr>
          <p:cNvPr id="6" name="Content Placeholder 2">
            <a:extLst>
              <a:ext uri="{FF2B5EF4-FFF2-40B4-BE49-F238E27FC236}">
                <a16:creationId xmlns:a16="http://schemas.microsoft.com/office/drawing/2014/main" xmlns="" id="{B6104AE6-83A2-459F-8268-74CA9ACCD32E}"/>
              </a:ext>
            </a:extLst>
          </p:cNvPr>
          <p:cNvSpPr txBox="1">
            <a:spLocks/>
          </p:cNvSpPr>
          <p:nvPr/>
        </p:nvSpPr>
        <p:spPr>
          <a:xfrm>
            <a:off x="527384" y="3789047"/>
            <a:ext cx="4667797" cy="2086725"/>
          </a:xfrm>
          <a:prstGeom prst="rect">
            <a:avLst/>
          </a:prstGeom>
        </p:spPr>
        <p:txBody>
          <a:bodyPr vert="horz" wrap="squar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a:solidFill>
                  <a:schemeClr val="accent4">
                    <a:lumMod val="60000"/>
                    <a:lumOff val="40000"/>
                  </a:schemeClr>
                </a:solidFill>
              </a:rPr>
              <a:t>“I have a friend, almost four years to the day, who took her own life. To understand that, I knew I had to go and see the body. [] Immediately I thought, ‘that’s not you’. [] She was in a winceyette nightie. She was in her thirties and the most proud dresser. She had more shoes that I have seen in a shoe shop. [] This seemed a bit on an insult. I was thinking, ‘why didn’t you ask somebody who she was? A winceyette nightie? You’re kidding me’.” </a:t>
            </a:r>
            <a:endParaRPr lang="en-US" sz="1600">
              <a:solidFill>
                <a:schemeClr val="accent4">
                  <a:lumMod val="60000"/>
                  <a:lumOff val="40000"/>
                </a:schemeClr>
              </a:solidFill>
              <a:cs typeface="Calibri"/>
            </a:endParaRPr>
          </a:p>
        </p:txBody>
      </p:sp>
      <p:sp>
        <p:nvSpPr>
          <p:cNvPr id="7" name="Content Placeholder 2">
            <a:extLst>
              <a:ext uri="{FF2B5EF4-FFF2-40B4-BE49-F238E27FC236}">
                <a16:creationId xmlns:a16="http://schemas.microsoft.com/office/drawing/2014/main" xmlns="" id="{B6104AE6-83A2-459F-8268-74CA9ACCD32E}"/>
              </a:ext>
            </a:extLst>
          </p:cNvPr>
          <p:cNvSpPr txBox="1">
            <a:spLocks/>
          </p:cNvSpPr>
          <p:nvPr/>
        </p:nvSpPr>
        <p:spPr>
          <a:xfrm>
            <a:off x="6096001" y="1396150"/>
            <a:ext cx="5280587" cy="268092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a:solidFill>
                  <a:schemeClr val="accent5">
                    <a:lumMod val="60000"/>
                    <a:lumOff val="40000"/>
                  </a:schemeClr>
                </a:solidFill>
              </a:rPr>
              <a:t>“I nursed my friend through the end of her life. Her sisters [] wouldn’t listen to what she wanted. She knew she was dying because she had cancer. They told her to stop molly coddling about dying. After the biopsy [] she couldn’t leave the house and she deteriorated from there. [] They would never discuss anything with her. Everything that we discussed never happened at the funeral. Down to music. I think the only thing they requested was that everyone wore pink. They music she wanted wasn’t played.” </a:t>
            </a:r>
            <a:endParaRPr lang="en-US" sz="1600">
              <a:solidFill>
                <a:schemeClr val="accent5">
                  <a:lumMod val="60000"/>
                  <a:lumOff val="40000"/>
                </a:schemeClr>
              </a:solidFill>
              <a:cs typeface="Calibri"/>
            </a:endParaRPr>
          </a:p>
        </p:txBody>
      </p:sp>
      <p:sp>
        <p:nvSpPr>
          <p:cNvPr id="8" name="Content Placeholder 2">
            <a:extLst>
              <a:ext uri="{FF2B5EF4-FFF2-40B4-BE49-F238E27FC236}">
                <a16:creationId xmlns:a16="http://schemas.microsoft.com/office/drawing/2014/main" xmlns="" id="{B6104AE6-83A2-459F-8268-74CA9ACCD32E}"/>
              </a:ext>
            </a:extLst>
          </p:cNvPr>
          <p:cNvSpPr txBox="1">
            <a:spLocks/>
          </p:cNvSpPr>
          <p:nvPr/>
        </p:nvSpPr>
        <p:spPr>
          <a:xfrm>
            <a:off x="6192013" y="4221088"/>
            <a:ext cx="4704523" cy="216024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a:solidFill>
                  <a:schemeClr val="accent6">
                    <a:lumMod val="40000"/>
                    <a:lumOff val="60000"/>
                  </a:schemeClr>
                </a:solidFill>
              </a:rPr>
              <a:t>“Possession of the ashes is sometimes a contentious family issue. Who has the ashes? Should ashes be in one place? One family [at work] was like, ‘can you divide the ashes so they are equally shared across the family’. [One person’s reaction was], ‘my God, you can't do that’. One body in life and one place in death.” </a:t>
            </a:r>
            <a:endParaRPr lang="en-US" sz="1600">
              <a:solidFill>
                <a:schemeClr val="accent6">
                  <a:lumMod val="40000"/>
                  <a:lumOff val="60000"/>
                </a:schemeClr>
              </a:solidFill>
              <a:cs typeface="Calibri"/>
            </a:endParaRPr>
          </a:p>
        </p:txBody>
      </p:sp>
    </p:spTree>
    <p:extLst>
      <p:ext uri="{BB962C8B-B14F-4D97-AF65-F5344CB8AC3E}">
        <p14:creationId xmlns:p14="http://schemas.microsoft.com/office/powerpoint/2010/main" val="15960527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xmlns="" id="{DB335D3D-3D2B-4DDE-93C3-05DDA9C82840}"/>
              </a:ext>
            </a:extLst>
          </p:cNvPr>
          <p:cNvSpPr txBox="1">
            <a:spLocks noGrp="1"/>
          </p:cNvSpPr>
          <p:nvPr>
            <p:ph idx="1"/>
          </p:nvPr>
        </p:nvSpPr>
        <p:spPr>
          <a:xfrm>
            <a:off x="609600" y="1711364"/>
            <a:ext cx="10972800" cy="1717651"/>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cs typeface="Calibri"/>
              </a:rPr>
              <a:t>Long-term care preceding death</a:t>
            </a:r>
          </a:p>
          <a:p>
            <a:r>
              <a:rPr lang="en-US">
                <a:solidFill>
                  <a:schemeClr val="bg1"/>
                </a:solidFill>
                <a:cs typeface="Calibri"/>
              </a:rPr>
              <a:t>Sudden and unexpected death</a:t>
            </a:r>
          </a:p>
          <a:p>
            <a:r>
              <a:rPr lang="en-US">
                <a:solidFill>
                  <a:schemeClr val="bg1"/>
                </a:solidFill>
                <a:cs typeface="Calibri"/>
              </a:rPr>
              <a:t>Untimely death</a:t>
            </a:r>
          </a:p>
          <a:p>
            <a:r>
              <a:rPr lang="en-US">
                <a:solidFill>
                  <a:schemeClr val="bg1"/>
                </a:solidFill>
                <a:cs typeface="Calibri"/>
              </a:rPr>
              <a:t>The injustice of death</a:t>
            </a:r>
          </a:p>
        </p:txBody>
      </p:sp>
      <p:sp>
        <p:nvSpPr>
          <p:cNvPr id="5" name="Title 1">
            <a:extLst>
              <a:ext uri="{FF2B5EF4-FFF2-40B4-BE49-F238E27FC236}">
                <a16:creationId xmlns:a16="http://schemas.microsoft.com/office/drawing/2014/main" xmlns="" id="{2F572641-3701-43CD-A318-707278CDCB98}"/>
              </a:ext>
            </a:extLst>
          </p:cNvPr>
          <p:cNvSpPr>
            <a:spLocks noGrp="1"/>
          </p:cNvSpPr>
          <p:nvPr>
            <p:ph type="title"/>
          </p:nvPr>
        </p:nvSpPr>
        <p:spPr>
          <a:xfrm>
            <a:off x="938280" y="458343"/>
            <a:ext cx="10643029" cy="903635"/>
          </a:xfrm>
        </p:spPr>
        <p:txBody>
          <a:bodyPr>
            <a:normAutofit/>
          </a:bodyPr>
          <a:lstStyle/>
          <a:p>
            <a:pPr algn="ctr"/>
            <a:r>
              <a:rPr lang="en-US" b="1">
                <a:solidFill>
                  <a:schemeClr val="bg1"/>
                </a:solidFill>
                <a:cs typeface="Calibri Light"/>
              </a:rPr>
              <a:t>Death can be, and often is, difficult...</a:t>
            </a:r>
          </a:p>
        </p:txBody>
      </p:sp>
      <p:sp>
        <p:nvSpPr>
          <p:cNvPr id="6" name="TextBox 5"/>
          <p:cNvSpPr txBox="1"/>
          <p:nvPr/>
        </p:nvSpPr>
        <p:spPr>
          <a:xfrm>
            <a:off x="623392" y="3645024"/>
            <a:ext cx="6528725" cy="1754326"/>
          </a:xfrm>
          <a:prstGeom prst="rect">
            <a:avLst/>
          </a:prstGeom>
          <a:noFill/>
          <a:ln>
            <a:solidFill>
              <a:schemeClr val="tx1"/>
            </a:solidFill>
          </a:ln>
        </p:spPr>
        <p:txBody>
          <a:bodyPr wrap="square" rtlCol="0">
            <a:spAutoFit/>
          </a:bodyPr>
          <a:lstStyle/>
          <a:p>
            <a:r>
              <a:rPr lang="en-GB">
                <a:solidFill>
                  <a:schemeClr val="accent1">
                    <a:lumMod val="60000"/>
                    <a:lumOff val="40000"/>
                  </a:schemeClr>
                </a:solidFill>
              </a:rPr>
              <a:t>“I work in a care home. [We had a resident who] got told by the hospital she had two weeks [to live]. She had cancer. She started kicking off. She [was] 97 and didn’t want to go. Because of that she kept on and on and [was] trying to fight it. She had antibiotics and she said, ‘ah, will these make me better?’ It [was] more because she didn’t want to leave her family.” </a:t>
            </a:r>
          </a:p>
        </p:txBody>
      </p:sp>
      <p:sp>
        <p:nvSpPr>
          <p:cNvPr id="7" name="TextBox 6"/>
          <p:cNvSpPr txBox="1"/>
          <p:nvPr/>
        </p:nvSpPr>
        <p:spPr>
          <a:xfrm>
            <a:off x="7728181" y="1916832"/>
            <a:ext cx="3456384" cy="1754326"/>
          </a:xfrm>
          <a:prstGeom prst="rect">
            <a:avLst/>
          </a:prstGeom>
          <a:noFill/>
          <a:ln>
            <a:solidFill>
              <a:schemeClr val="tx1"/>
            </a:solidFill>
          </a:ln>
        </p:spPr>
        <p:txBody>
          <a:bodyPr wrap="square" rtlCol="0">
            <a:spAutoFit/>
          </a:bodyPr>
          <a:lstStyle/>
          <a:p>
            <a:r>
              <a:rPr lang="en-GB">
                <a:solidFill>
                  <a:schemeClr val="accent2">
                    <a:lumMod val="60000"/>
                    <a:lumOff val="40000"/>
                  </a:schemeClr>
                </a:solidFill>
              </a:rPr>
              <a:t>“I have one son [who] will not talk [] about my death. My other son [will]. I keep saying to him, I am going to have to tell you [my wishes] because Freddie won’t listen.”</a:t>
            </a:r>
          </a:p>
        </p:txBody>
      </p:sp>
    </p:spTree>
    <p:extLst>
      <p:ext uri="{BB962C8B-B14F-4D97-AF65-F5344CB8AC3E}">
        <p14:creationId xmlns:p14="http://schemas.microsoft.com/office/powerpoint/2010/main" val="39464923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300" y="2625729"/>
            <a:ext cx="10515600" cy="1325563"/>
          </a:xfrm>
        </p:spPr>
        <p:txBody>
          <a:bodyPr/>
          <a:lstStyle/>
          <a:p>
            <a:pPr algn="ctr"/>
            <a:r>
              <a:rPr lang="en-GB" b="1">
                <a:solidFill>
                  <a:schemeClr val="bg1"/>
                </a:solidFill>
              </a:rPr>
              <a:t>Break</a:t>
            </a:r>
          </a:p>
        </p:txBody>
      </p:sp>
    </p:spTree>
    <p:extLst>
      <p:ext uri="{BB962C8B-B14F-4D97-AF65-F5344CB8AC3E}">
        <p14:creationId xmlns:p14="http://schemas.microsoft.com/office/powerpoint/2010/main" val="37414812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a:solidFill>
                  <a:schemeClr val="bg1"/>
                </a:solidFill>
              </a:rPr>
              <a:t>Exercise…</a:t>
            </a:r>
            <a:br>
              <a:rPr lang="en-GB" b="1">
                <a:solidFill>
                  <a:schemeClr val="bg1"/>
                </a:solidFill>
              </a:rPr>
            </a:br>
            <a:r>
              <a:rPr lang="en-GB" b="1">
                <a:solidFill>
                  <a:schemeClr val="bg1"/>
                </a:solidFill>
              </a:rPr>
              <a:t>Options:</a:t>
            </a:r>
          </a:p>
        </p:txBody>
      </p:sp>
      <p:sp>
        <p:nvSpPr>
          <p:cNvPr id="3" name="Content Placeholder 2"/>
          <p:cNvSpPr>
            <a:spLocks noGrp="1"/>
          </p:cNvSpPr>
          <p:nvPr>
            <p:ph idx="1"/>
          </p:nvPr>
        </p:nvSpPr>
        <p:spPr/>
        <p:txBody>
          <a:bodyPr/>
          <a:lstStyle/>
          <a:p>
            <a:r>
              <a:rPr lang="en-GB" dirty="0">
                <a:solidFill>
                  <a:schemeClr val="bg1"/>
                </a:solidFill>
              </a:rPr>
              <a:t>Spend some time with the material from last time</a:t>
            </a:r>
          </a:p>
          <a:p>
            <a:endParaRPr lang="en-GB" dirty="0">
              <a:solidFill>
                <a:schemeClr val="bg1"/>
              </a:solidFill>
            </a:endParaRPr>
          </a:p>
          <a:p>
            <a:r>
              <a:rPr lang="en-GB" dirty="0">
                <a:solidFill>
                  <a:schemeClr val="bg1"/>
                </a:solidFill>
              </a:rPr>
              <a:t>Work independently on your piece</a:t>
            </a:r>
          </a:p>
          <a:p>
            <a:endParaRPr lang="en-GB" dirty="0">
              <a:solidFill>
                <a:schemeClr val="bg1"/>
              </a:solidFill>
            </a:endParaRPr>
          </a:p>
          <a:p>
            <a:r>
              <a:rPr lang="en-GB" dirty="0">
                <a:solidFill>
                  <a:schemeClr val="bg1"/>
                </a:solidFill>
              </a:rPr>
              <a:t>Spend time learning about writing or poetry theory</a:t>
            </a:r>
          </a:p>
        </p:txBody>
      </p:sp>
    </p:spTree>
    <p:extLst>
      <p:ext uri="{BB962C8B-B14F-4D97-AF65-F5344CB8AC3E}">
        <p14:creationId xmlns:p14="http://schemas.microsoft.com/office/powerpoint/2010/main" val="2056067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b="1" dirty="0">
                <a:solidFill>
                  <a:schemeClr val="bg1"/>
                </a:solidFill>
              </a:rPr>
              <a:t>Writing theory: </a:t>
            </a:r>
            <a:r>
              <a:rPr lang="en-GB" sz="4000" b="1" dirty="0" smtClean="0">
                <a:solidFill>
                  <a:schemeClr val="bg1"/>
                </a:solidFill>
              </a:rPr>
              <a:t>Poetry (1)</a:t>
            </a:r>
            <a:endParaRPr lang="en-GB" sz="4000" b="1" dirty="0">
              <a:solidFill>
                <a:schemeClr val="bg1"/>
              </a:solidFill>
            </a:endParaRPr>
          </a:p>
        </p:txBody>
      </p:sp>
      <p:sp>
        <p:nvSpPr>
          <p:cNvPr id="3" name="TextBox 2">
            <a:extLst>
              <a:ext uri="{FF2B5EF4-FFF2-40B4-BE49-F238E27FC236}">
                <a16:creationId xmlns:a16="http://schemas.microsoft.com/office/drawing/2014/main" xmlns="" id="{AB860E1D-A749-384A-B81E-C01EE4195838}"/>
              </a:ext>
            </a:extLst>
          </p:cNvPr>
          <p:cNvSpPr txBox="1"/>
          <p:nvPr/>
        </p:nvSpPr>
        <p:spPr>
          <a:xfrm>
            <a:off x="1187564" y="1615150"/>
            <a:ext cx="9670935" cy="830997"/>
          </a:xfrm>
          <a:prstGeom prst="rect">
            <a:avLst/>
          </a:prstGeom>
          <a:solidFill>
            <a:schemeClr val="accent2">
              <a:lumMod val="50000"/>
            </a:schemeClr>
          </a:solidFill>
        </p:spPr>
        <p:txBody>
          <a:bodyPr wrap="square" rtlCol="0">
            <a:spAutoFit/>
          </a:bodyPr>
          <a:lstStyle/>
          <a:p>
            <a:r>
              <a:rPr lang="en-US" sz="2400" dirty="0" smtClean="0">
                <a:solidFill>
                  <a:schemeClr val="bg1"/>
                </a:solidFill>
              </a:rPr>
              <a:t>‘Poetry holds out the promise that what has been experienced cannot disappear as if it had never been” John Berger – Once in a Poem</a:t>
            </a:r>
            <a:endParaRPr lang="en-US" sz="2400" dirty="0">
              <a:solidFill>
                <a:schemeClr val="bg1"/>
              </a:solidFill>
            </a:endParaRPr>
          </a:p>
        </p:txBody>
      </p:sp>
      <p:sp>
        <p:nvSpPr>
          <p:cNvPr id="4" name="TextBox 3"/>
          <p:cNvSpPr txBox="1"/>
          <p:nvPr/>
        </p:nvSpPr>
        <p:spPr>
          <a:xfrm>
            <a:off x="879531" y="2570838"/>
            <a:ext cx="10287000" cy="923330"/>
          </a:xfrm>
          <a:prstGeom prst="rect">
            <a:avLst/>
          </a:prstGeom>
          <a:noFill/>
        </p:spPr>
        <p:txBody>
          <a:bodyPr wrap="square" rtlCol="0">
            <a:spAutoFit/>
          </a:bodyPr>
          <a:lstStyle/>
          <a:p>
            <a:r>
              <a:rPr lang="en-GB" dirty="0" smtClean="0">
                <a:solidFill>
                  <a:schemeClr val="bg1"/>
                </a:solidFill>
              </a:rPr>
              <a:t>Use poetry to give voice to an experience that is uniquely yours</a:t>
            </a:r>
          </a:p>
          <a:p>
            <a:pPr marL="1200150" lvl="2" indent="-285750">
              <a:buFont typeface="Arial" panose="020B0604020202020204" pitchFamily="34" charset="0"/>
              <a:buChar char="•"/>
            </a:pPr>
            <a:r>
              <a:rPr lang="en-GB" dirty="0" smtClean="0">
                <a:solidFill>
                  <a:schemeClr val="bg1"/>
                </a:solidFill>
              </a:rPr>
              <a:t>Choose one or two of these tasks to try…</a:t>
            </a:r>
          </a:p>
          <a:p>
            <a:endParaRPr lang="en-GB" dirty="0">
              <a:solidFill>
                <a:schemeClr val="bg1"/>
              </a:solidFill>
            </a:endParaRPr>
          </a:p>
        </p:txBody>
      </p:sp>
      <p:sp>
        <p:nvSpPr>
          <p:cNvPr id="5" name="TextBox 4"/>
          <p:cNvSpPr txBox="1"/>
          <p:nvPr/>
        </p:nvSpPr>
        <p:spPr>
          <a:xfrm>
            <a:off x="979745" y="3400649"/>
            <a:ext cx="2470039" cy="2831544"/>
          </a:xfrm>
          <a:prstGeom prst="rect">
            <a:avLst/>
          </a:prstGeom>
          <a:noFill/>
        </p:spPr>
        <p:txBody>
          <a:bodyPr wrap="square" rtlCol="0">
            <a:spAutoFit/>
          </a:bodyPr>
          <a:lstStyle/>
          <a:p>
            <a:r>
              <a:rPr lang="en-GB" u="sng" dirty="0" smtClean="0">
                <a:solidFill>
                  <a:schemeClr val="bg1"/>
                </a:solidFill>
              </a:rPr>
              <a:t>Task 1:</a:t>
            </a:r>
          </a:p>
          <a:p>
            <a:r>
              <a:rPr lang="en-GB" sz="1600" dirty="0">
                <a:solidFill>
                  <a:schemeClr val="bg1"/>
                </a:solidFill>
              </a:rPr>
              <a:t>Think of an object, and remember or imagine the emotion that might be associated with it. Describe its material, patina, shape, weight and appearance. What is it about this object which best embodies the person or our relationship with them?</a:t>
            </a:r>
            <a:r>
              <a:rPr lang="en-GB" sz="1400" dirty="0">
                <a:solidFill>
                  <a:schemeClr val="bg1"/>
                </a:solidFill>
              </a:rPr>
              <a:t> </a:t>
            </a:r>
            <a:endParaRPr lang="en-GB" dirty="0">
              <a:solidFill>
                <a:schemeClr val="bg1"/>
              </a:solidFill>
            </a:endParaRPr>
          </a:p>
        </p:txBody>
      </p:sp>
      <p:sp>
        <p:nvSpPr>
          <p:cNvPr id="6" name="TextBox 5"/>
          <p:cNvSpPr txBox="1"/>
          <p:nvPr/>
        </p:nvSpPr>
        <p:spPr>
          <a:xfrm>
            <a:off x="4644270" y="3401088"/>
            <a:ext cx="2598198" cy="2831544"/>
          </a:xfrm>
          <a:prstGeom prst="rect">
            <a:avLst/>
          </a:prstGeom>
          <a:noFill/>
        </p:spPr>
        <p:txBody>
          <a:bodyPr wrap="square" rtlCol="0">
            <a:spAutoFit/>
          </a:bodyPr>
          <a:lstStyle/>
          <a:p>
            <a:r>
              <a:rPr lang="en-GB" u="sng" dirty="0" smtClean="0">
                <a:solidFill>
                  <a:schemeClr val="bg1"/>
                </a:solidFill>
              </a:rPr>
              <a:t>Task 2:</a:t>
            </a:r>
          </a:p>
          <a:p>
            <a:r>
              <a:rPr lang="en-GB" sz="1600" dirty="0">
                <a:solidFill>
                  <a:schemeClr val="bg1"/>
                </a:solidFill>
              </a:rPr>
              <a:t>Think of a funeral, a memorial, or a rite that has happened - in the ancient past or in your own life. Did this help, comfort, and give shape to your grief, or not? What kind of 'send-off' or memories of the dead were made through these ceremonies</a:t>
            </a:r>
            <a:r>
              <a:rPr lang="en-GB" sz="1600" dirty="0" smtClean="0">
                <a:solidFill>
                  <a:schemeClr val="bg1"/>
                </a:solidFill>
              </a:rPr>
              <a:t>?</a:t>
            </a:r>
            <a:endParaRPr lang="en-GB" sz="1600" dirty="0">
              <a:solidFill>
                <a:schemeClr val="bg1"/>
              </a:solidFill>
            </a:endParaRPr>
          </a:p>
        </p:txBody>
      </p:sp>
      <p:sp>
        <p:nvSpPr>
          <p:cNvPr id="8" name="TextBox 7"/>
          <p:cNvSpPr txBox="1"/>
          <p:nvPr/>
        </p:nvSpPr>
        <p:spPr>
          <a:xfrm>
            <a:off x="8468591" y="3376302"/>
            <a:ext cx="2670936" cy="2862322"/>
          </a:xfrm>
          <a:prstGeom prst="rect">
            <a:avLst/>
          </a:prstGeom>
          <a:noFill/>
        </p:spPr>
        <p:txBody>
          <a:bodyPr wrap="square" rtlCol="0">
            <a:spAutoFit/>
          </a:bodyPr>
          <a:lstStyle/>
          <a:p>
            <a:r>
              <a:rPr lang="en-GB" u="sng" dirty="0" smtClean="0">
                <a:solidFill>
                  <a:schemeClr val="bg1"/>
                </a:solidFill>
              </a:rPr>
              <a:t>Task 3:</a:t>
            </a:r>
          </a:p>
          <a:p>
            <a:r>
              <a:rPr lang="en-GB" sz="1600" dirty="0">
                <a:solidFill>
                  <a:schemeClr val="bg1"/>
                </a:solidFill>
              </a:rPr>
              <a:t>Think of the place where the dead are laid or scattered: ancient or modern. Why here, and why is it meaningful? Are they alone or in company? Describe its atmosphere. What weather do you associate with it? What memories does it evoke?</a:t>
            </a:r>
          </a:p>
          <a:p>
            <a:endParaRPr lang="en-GB" u="sng" dirty="0" smtClean="0">
              <a:solidFill>
                <a:schemeClr val="bg1"/>
              </a:solidFill>
            </a:endParaRPr>
          </a:p>
        </p:txBody>
      </p:sp>
    </p:spTree>
    <p:extLst>
      <p:ext uri="{BB962C8B-B14F-4D97-AF65-F5344CB8AC3E}">
        <p14:creationId xmlns:p14="http://schemas.microsoft.com/office/powerpoint/2010/main" val="12948070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626630"/>
          </a:xfrm>
        </p:spPr>
        <p:txBody>
          <a:bodyPr/>
          <a:lstStyle/>
          <a:p>
            <a:pPr marL="0" indent="0">
              <a:buNone/>
            </a:pPr>
            <a:r>
              <a:rPr lang="en-GB" dirty="0" smtClean="0">
                <a:solidFill>
                  <a:schemeClr val="bg1"/>
                </a:solidFill>
              </a:rPr>
              <a:t>Elements to think about when creating your poem:</a:t>
            </a:r>
          </a:p>
          <a:p>
            <a:pPr marL="0" indent="0">
              <a:buNone/>
            </a:pPr>
            <a:endParaRPr lang="en-GB" dirty="0">
              <a:solidFill>
                <a:schemeClr val="bg1"/>
              </a:solidFill>
            </a:endParaRPr>
          </a:p>
          <a:p>
            <a:pPr marL="0" indent="0">
              <a:buNone/>
            </a:pPr>
            <a:endParaRPr lang="en-GB" u="sng" dirty="0">
              <a:solidFill>
                <a:schemeClr val="bg1"/>
              </a:solidFill>
            </a:endParaRPr>
          </a:p>
        </p:txBody>
      </p:sp>
      <p:sp>
        <p:nvSpPr>
          <p:cNvPr id="4" name="Title 1"/>
          <p:cNvSpPr txBox="1">
            <a:spLocks/>
          </p:cNvSpPr>
          <p:nvPr/>
        </p:nvSpPr>
        <p:spPr>
          <a:xfrm>
            <a:off x="990600" y="2369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b="1" dirty="0" smtClean="0">
                <a:solidFill>
                  <a:schemeClr val="bg1"/>
                </a:solidFill>
              </a:rPr>
              <a:t>Writing theory: Poetry (2)</a:t>
            </a:r>
            <a:endParaRPr lang="en-GB" sz="4000" b="1" dirty="0">
              <a:solidFill>
                <a:schemeClr val="bg1"/>
              </a:solidFill>
            </a:endParaRPr>
          </a:p>
        </p:txBody>
      </p:sp>
      <p:sp>
        <p:nvSpPr>
          <p:cNvPr id="5" name="TextBox 4"/>
          <p:cNvSpPr txBox="1"/>
          <p:nvPr/>
        </p:nvSpPr>
        <p:spPr>
          <a:xfrm>
            <a:off x="706582" y="2722417"/>
            <a:ext cx="2722418" cy="923330"/>
          </a:xfrm>
          <a:prstGeom prst="rect">
            <a:avLst/>
          </a:prstGeom>
          <a:solidFill>
            <a:schemeClr val="accent2">
              <a:lumMod val="50000"/>
            </a:schemeClr>
          </a:solidFill>
        </p:spPr>
        <p:txBody>
          <a:bodyPr wrap="square" rtlCol="0">
            <a:spAutoFit/>
          </a:bodyPr>
          <a:lstStyle/>
          <a:p>
            <a:r>
              <a:rPr lang="en-GB" u="sng" dirty="0" smtClean="0">
                <a:solidFill>
                  <a:schemeClr val="bg1"/>
                </a:solidFill>
              </a:rPr>
              <a:t>Voice:</a:t>
            </a:r>
          </a:p>
          <a:p>
            <a:r>
              <a:rPr lang="en-GB" dirty="0" smtClean="0">
                <a:solidFill>
                  <a:schemeClr val="bg1"/>
                </a:solidFill>
              </a:rPr>
              <a:t>Who is the speaker?</a:t>
            </a:r>
          </a:p>
          <a:p>
            <a:r>
              <a:rPr lang="en-GB" dirty="0" smtClean="0">
                <a:solidFill>
                  <a:schemeClr val="bg1"/>
                </a:solidFill>
              </a:rPr>
              <a:t>Is it you? Third person?</a:t>
            </a:r>
          </a:p>
        </p:txBody>
      </p:sp>
      <p:sp>
        <p:nvSpPr>
          <p:cNvPr id="6" name="TextBox 5"/>
          <p:cNvSpPr txBox="1"/>
          <p:nvPr/>
        </p:nvSpPr>
        <p:spPr>
          <a:xfrm>
            <a:off x="706582" y="4589317"/>
            <a:ext cx="2722418" cy="1200329"/>
          </a:xfrm>
          <a:prstGeom prst="rect">
            <a:avLst/>
          </a:prstGeom>
          <a:solidFill>
            <a:schemeClr val="accent2">
              <a:lumMod val="50000"/>
            </a:schemeClr>
          </a:solidFill>
        </p:spPr>
        <p:txBody>
          <a:bodyPr wrap="square" rtlCol="0">
            <a:spAutoFit/>
          </a:bodyPr>
          <a:lstStyle/>
          <a:p>
            <a:r>
              <a:rPr lang="en-GB" u="sng" dirty="0" smtClean="0">
                <a:solidFill>
                  <a:schemeClr val="bg1"/>
                </a:solidFill>
              </a:rPr>
              <a:t>Form:</a:t>
            </a:r>
          </a:p>
          <a:p>
            <a:r>
              <a:rPr lang="en-GB" dirty="0" smtClean="0">
                <a:solidFill>
                  <a:schemeClr val="bg1"/>
                </a:solidFill>
              </a:rPr>
              <a:t>What shape or structure do you want your poem to have?</a:t>
            </a:r>
          </a:p>
        </p:txBody>
      </p:sp>
      <p:sp>
        <p:nvSpPr>
          <p:cNvPr id="7" name="TextBox 6"/>
          <p:cNvSpPr txBox="1"/>
          <p:nvPr/>
        </p:nvSpPr>
        <p:spPr>
          <a:xfrm>
            <a:off x="4693228" y="3044535"/>
            <a:ext cx="2722418" cy="2031325"/>
          </a:xfrm>
          <a:prstGeom prst="rect">
            <a:avLst/>
          </a:prstGeom>
          <a:solidFill>
            <a:schemeClr val="accent2">
              <a:lumMod val="50000"/>
            </a:schemeClr>
          </a:solidFill>
        </p:spPr>
        <p:txBody>
          <a:bodyPr wrap="square" rtlCol="0">
            <a:spAutoFit/>
          </a:bodyPr>
          <a:lstStyle/>
          <a:p>
            <a:r>
              <a:rPr lang="en-GB" u="sng" dirty="0" smtClean="0">
                <a:solidFill>
                  <a:schemeClr val="bg1"/>
                </a:solidFill>
              </a:rPr>
              <a:t>Imagery, symbolism and metaphor:</a:t>
            </a:r>
          </a:p>
          <a:p>
            <a:r>
              <a:rPr lang="en-GB" dirty="0" smtClean="0">
                <a:solidFill>
                  <a:schemeClr val="bg1"/>
                </a:solidFill>
              </a:rPr>
              <a:t>What images, symbols and metaphors might you use to help your reader make connection they might not otherwise?</a:t>
            </a:r>
          </a:p>
        </p:txBody>
      </p:sp>
      <p:sp>
        <p:nvSpPr>
          <p:cNvPr id="8" name="TextBox 7"/>
          <p:cNvSpPr txBox="1"/>
          <p:nvPr/>
        </p:nvSpPr>
        <p:spPr>
          <a:xfrm>
            <a:off x="8589819" y="3460032"/>
            <a:ext cx="2722418" cy="1477328"/>
          </a:xfrm>
          <a:prstGeom prst="rect">
            <a:avLst/>
          </a:prstGeom>
          <a:solidFill>
            <a:schemeClr val="accent2">
              <a:lumMod val="50000"/>
            </a:schemeClr>
          </a:solidFill>
        </p:spPr>
        <p:txBody>
          <a:bodyPr wrap="square" rtlCol="0">
            <a:spAutoFit/>
          </a:bodyPr>
          <a:lstStyle/>
          <a:p>
            <a:r>
              <a:rPr lang="en-GB" u="sng" dirty="0" smtClean="0">
                <a:solidFill>
                  <a:schemeClr val="bg1"/>
                </a:solidFill>
              </a:rPr>
              <a:t>Language:</a:t>
            </a:r>
          </a:p>
          <a:p>
            <a:r>
              <a:rPr lang="en-GB" dirty="0" smtClean="0">
                <a:solidFill>
                  <a:schemeClr val="bg1"/>
                </a:solidFill>
              </a:rPr>
              <a:t>Avoid weak and familiar words, and stereotypes.</a:t>
            </a:r>
          </a:p>
          <a:p>
            <a:r>
              <a:rPr lang="en-GB" dirty="0" smtClean="0">
                <a:solidFill>
                  <a:schemeClr val="bg1"/>
                </a:solidFill>
              </a:rPr>
              <a:t>What words might surprise or delight your reader?</a:t>
            </a:r>
          </a:p>
        </p:txBody>
      </p:sp>
    </p:spTree>
    <p:extLst>
      <p:ext uri="{BB962C8B-B14F-4D97-AF65-F5344CB8AC3E}">
        <p14:creationId xmlns:p14="http://schemas.microsoft.com/office/powerpoint/2010/main" val="3701334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a:solidFill>
                  <a:schemeClr val="bg1"/>
                </a:solidFill>
              </a:rPr>
              <a:t>Writing theory: Short stories/flash fiction (1)</a:t>
            </a:r>
          </a:p>
        </p:txBody>
      </p:sp>
      <p:sp>
        <p:nvSpPr>
          <p:cNvPr id="3" name="Content Placeholder 2"/>
          <p:cNvSpPr>
            <a:spLocks noGrp="1"/>
          </p:cNvSpPr>
          <p:nvPr>
            <p:ph idx="1"/>
          </p:nvPr>
        </p:nvSpPr>
        <p:spPr>
          <a:xfrm>
            <a:off x="609600" y="1600200"/>
            <a:ext cx="10972800" cy="4997152"/>
          </a:xfrm>
        </p:spPr>
        <p:txBody>
          <a:bodyPr>
            <a:normAutofit/>
          </a:bodyPr>
          <a:lstStyle/>
          <a:p>
            <a:pPr marL="0" indent="0">
              <a:buNone/>
            </a:pPr>
            <a:r>
              <a:rPr lang="en-GB">
                <a:solidFill>
                  <a:schemeClr val="bg1"/>
                </a:solidFill>
              </a:rPr>
              <a:t>Common aspects to consider/look out for</a:t>
            </a:r>
          </a:p>
          <a:p>
            <a:pPr marL="0" indent="0">
              <a:buNone/>
            </a:pPr>
            <a:r>
              <a:rPr lang="en-GB">
                <a:solidFill>
                  <a:schemeClr val="bg1"/>
                </a:solidFill>
              </a:rPr>
              <a:t>1. Point of view.</a:t>
            </a:r>
          </a:p>
          <a:p>
            <a:pPr lvl="2"/>
            <a:r>
              <a:rPr lang="en-GB">
                <a:solidFill>
                  <a:schemeClr val="bg1"/>
                </a:solidFill>
              </a:rPr>
              <a:t>The perspective from which the story is told. E.g.</a:t>
            </a:r>
          </a:p>
          <a:p>
            <a:pPr lvl="2"/>
            <a:r>
              <a:rPr lang="en-GB">
                <a:solidFill>
                  <a:schemeClr val="bg1"/>
                </a:solidFill>
              </a:rPr>
              <a:t>1</a:t>
            </a:r>
            <a:r>
              <a:rPr lang="en-GB" baseline="30000">
                <a:solidFill>
                  <a:schemeClr val="bg1"/>
                </a:solidFill>
              </a:rPr>
              <a:t>st</a:t>
            </a:r>
            <a:r>
              <a:rPr lang="en-GB">
                <a:solidFill>
                  <a:schemeClr val="bg1"/>
                </a:solidFill>
              </a:rPr>
              <a:t> person – “I went… I jumped… I felt…”</a:t>
            </a:r>
          </a:p>
          <a:p>
            <a:pPr marL="1828800" lvl="4" indent="0">
              <a:buNone/>
            </a:pPr>
            <a:r>
              <a:rPr lang="en-GB">
                <a:solidFill>
                  <a:schemeClr val="bg1"/>
                </a:solidFill>
              </a:rPr>
              <a:t>- You can only tell the reader what your main character knows</a:t>
            </a:r>
          </a:p>
          <a:p>
            <a:pPr marL="1162050" lvl="4">
              <a:buFont typeface="Arial" panose="020B0604020202020204" pitchFamily="34" charset="0"/>
              <a:buChar char="•"/>
            </a:pPr>
            <a:r>
              <a:rPr lang="en-GB" sz="2200">
                <a:solidFill>
                  <a:schemeClr val="bg1"/>
                </a:solidFill>
              </a:rPr>
              <a:t>2</a:t>
            </a:r>
            <a:r>
              <a:rPr lang="en-GB" sz="2200" baseline="30000">
                <a:solidFill>
                  <a:schemeClr val="bg1"/>
                </a:solidFill>
              </a:rPr>
              <a:t>nd</a:t>
            </a:r>
            <a:r>
              <a:rPr lang="en-GB" sz="2200">
                <a:solidFill>
                  <a:schemeClr val="bg1"/>
                </a:solidFill>
              </a:rPr>
              <a:t> person – “You went… You jumped… You felt…”</a:t>
            </a:r>
          </a:p>
          <a:p>
            <a:pPr marL="1828800" lvl="4" indent="0">
              <a:buNone/>
            </a:pPr>
            <a:r>
              <a:rPr lang="en-GB">
                <a:solidFill>
                  <a:schemeClr val="bg1"/>
                </a:solidFill>
              </a:rPr>
              <a:t>- Rarely used. Makes the audience a character.</a:t>
            </a:r>
          </a:p>
          <a:p>
            <a:pPr marL="1276350" lvl="4" indent="-342900">
              <a:buFont typeface="Arial" panose="020B0604020202020204" pitchFamily="34" charset="0"/>
              <a:buChar char="•"/>
            </a:pPr>
            <a:r>
              <a:rPr lang="en-GB" sz="2200">
                <a:solidFill>
                  <a:schemeClr val="bg1"/>
                </a:solidFill>
              </a:rPr>
              <a:t>3</a:t>
            </a:r>
            <a:r>
              <a:rPr lang="en-GB" sz="2200" baseline="30000">
                <a:solidFill>
                  <a:schemeClr val="bg1"/>
                </a:solidFill>
              </a:rPr>
              <a:t>rd</a:t>
            </a:r>
            <a:r>
              <a:rPr lang="en-GB" sz="2200">
                <a:solidFill>
                  <a:schemeClr val="bg1"/>
                </a:solidFill>
              </a:rPr>
              <a:t> person – “Jane went… She jumped… She felt…”</a:t>
            </a:r>
          </a:p>
          <a:p>
            <a:pPr marL="2190750" lvl="6" indent="-342900">
              <a:buFontTx/>
              <a:buChar char="-"/>
            </a:pPr>
            <a:r>
              <a:rPr lang="en-GB">
                <a:solidFill>
                  <a:schemeClr val="bg1"/>
                </a:solidFill>
              </a:rPr>
              <a:t>Three types (omniscient, limited, objective)</a:t>
            </a:r>
          </a:p>
          <a:p>
            <a:pPr marL="2190750" lvl="6" indent="-342900">
              <a:buFontTx/>
              <a:buChar char="-"/>
            </a:pPr>
            <a:endParaRPr lang="en-GB">
              <a:solidFill>
                <a:schemeClr val="bg1"/>
              </a:solidFill>
            </a:endParaRPr>
          </a:p>
          <a:p>
            <a:pPr marL="354013" lvl="2"/>
            <a:r>
              <a:rPr lang="en-GB">
                <a:solidFill>
                  <a:schemeClr val="bg1"/>
                </a:solidFill>
              </a:rPr>
              <a:t>https://www.youtube.com/watch?v=SKi56cPUSFk</a:t>
            </a:r>
          </a:p>
        </p:txBody>
      </p:sp>
    </p:spTree>
    <p:extLst>
      <p:ext uri="{BB962C8B-B14F-4D97-AF65-F5344CB8AC3E}">
        <p14:creationId xmlns:p14="http://schemas.microsoft.com/office/powerpoint/2010/main" val="23402559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a:solidFill>
                  <a:schemeClr val="bg1"/>
                </a:solidFill>
              </a:rPr>
              <a:t>Writing theory: Short stories/flash fiction (2)</a:t>
            </a:r>
          </a:p>
        </p:txBody>
      </p:sp>
      <p:sp>
        <p:nvSpPr>
          <p:cNvPr id="3" name="Content Placeholder 2"/>
          <p:cNvSpPr>
            <a:spLocks noGrp="1"/>
          </p:cNvSpPr>
          <p:nvPr>
            <p:ph idx="1"/>
          </p:nvPr>
        </p:nvSpPr>
        <p:spPr>
          <a:xfrm>
            <a:off x="609600" y="1600200"/>
            <a:ext cx="10972800" cy="4997152"/>
          </a:xfrm>
        </p:spPr>
        <p:txBody>
          <a:bodyPr>
            <a:normAutofit/>
          </a:bodyPr>
          <a:lstStyle/>
          <a:p>
            <a:r>
              <a:rPr lang="en-GB">
                <a:solidFill>
                  <a:schemeClr val="bg1"/>
                </a:solidFill>
              </a:rPr>
              <a:t>2. Show not tell</a:t>
            </a:r>
          </a:p>
          <a:p>
            <a:pPr lvl="3">
              <a:buFont typeface="Arial" panose="020B0604020202020204" pitchFamily="34" charset="0"/>
              <a:buChar char="•"/>
            </a:pPr>
            <a:r>
              <a:rPr lang="en-GB">
                <a:solidFill>
                  <a:schemeClr val="bg1"/>
                </a:solidFill>
              </a:rPr>
              <a:t>Writing comes alive when we show what is going on rather than telling</a:t>
            </a:r>
          </a:p>
          <a:p>
            <a:pPr lvl="3">
              <a:buFont typeface="Arial" panose="020B0604020202020204" pitchFamily="34" charset="0"/>
              <a:buChar char="•"/>
            </a:pPr>
            <a:r>
              <a:rPr lang="en-GB">
                <a:solidFill>
                  <a:schemeClr val="bg1"/>
                </a:solidFill>
              </a:rPr>
              <a:t>This means we allow the reader to deduce what is happening rather than state it outright</a:t>
            </a:r>
          </a:p>
          <a:p>
            <a:pPr lvl="3">
              <a:buFont typeface="Arial" panose="020B0604020202020204" pitchFamily="34" charset="0"/>
              <a:buChar char="•"/>
            </a:pPr>
            <a:endParaRPr lang="en-GB">
              <a:solidFill>
                <a:schemeClr val="bg1"/>
              </a:solidFill>
            </a:endParaRPr>
          </a:p>
          <a:p>
            <a:pPr lvl="3">
              <a:buFont typeface="Arial" panose="020B0604020202020204" pitchFamily="34" charset="0"/>
              <a:buChar char="•"/>
            </a:pPr>
            <a:endParaRPr lang="en-GB">
              <a:solidFill>
                <a:schemeClr val="bg1"/>
              </a:solidFill>
            </a:endParaRPr>
          </a:p>
          <a:p>
            <a:pPr lvl="3">
              <a:buFont typeface="Arial" panose="020B0604020202020204" pitchFamily="34" charset="0"/>
              <a:buChar char="•"/>
            </a:pPr>
            <a:endParaRPr lang="en-GB">
              <a:solidFill>
                <a:schemeClr val="bg1"/>
              </a:solidFill>
            </a:endParaRPr>
          </a:p>
          <a:p>
            <a:pPr lvl="3">
              <a:buFont typeface="Arial" panose="020B0604020202020204" pitchFamily="34" charset="0"/>
              <a:buChar char="•"/>
            </a:pPr>
            <a:endParaRPr lang="en-GB">
              <a:solidFill>
                <a:schemeClr val="bg1"/>
              </a:solidFill>
            </a:endParaRPr>
          </a:p>
          <a:p>
            <a:pPr lvl="3">
              <a:buFont typeface="Arial" panose="020B0604020202020204" pitchFamily="34" charset="0"/>
              <a:buChar char="•"/>
            </a:pPr>
            <a:endParaRPr lang="en-GB">
              <a:solidFill>
                <a:schemeClr val="bg1"/>
              </a:solidFill>
            </a:endParaRPr>
          </a:p>
          <a:p>
            <a:pPr lvl="3">
              <a:buFont typeface="Arial" panose="020B0604020202020204" pitchFamily="34" charset="0"/>
              <a:buChar char="•"/>
            </a:pPr>
            <a:endParaRPr lang="en-GB">
              <a:solidFill>
                <a:schemeClr val="bg1"/>
              </a:solidFill>
            </a:endParaRPr>
          </a:p>
          <a:p>
            <a:pPr lvl="3">
              <a:buFont typeface="Arial" panose="020B0604020202020204" pitchFamily="34" charset="0"/>
              <a:buChar char="•"/>
            </a:pPr>
            <a:endParaRPr lang="en-GB">
              <a:solidFill>
                <a:schemeClr val="bg1"/>
              </a:solidFill>
            </a:endParaRPr>
          </a:p>
          <a:p>
            <a:pPr lvl="3">
              <a:buFont typeface="Arial" panose="020B0604020202020204" pitchFamily="34" charset="0"/>
              <a:buChar char="•"/>
            </a:pPr>
            <a:endParaRPr lang="en-GB">
              <a:solidFill>
                <a:schemeClr val="bg1"/>
              </a:solidFill>
            </a:endParaRPr>
          </a:p>
          <a:p>
            <a:pPr lvl="3">
              <a:buFont typeface="Arial" panose="020B0604020202020204" pitchFamily="34" charset="0"/>
              <a:buChar char="•"/>
            </a:pPr>
            <a:endParaRPr lang="en-GB">
              <a:solidFill>
                <a:schemeClr val="bg1"/>
              </a:solidFill>
            </a:endParaRPr>
          </a:p>
          <a:p>
            <a:pPr marL="357188" lvl="3">
              <a:buFont typeface="Arial" panose="020B0604020202020204" pitchFamily="34" charset="0"/>
              <a:buChar char="•"/>
            </a:pPr>
            <a:endParaRPr lang="en-GB">
              <a:solidFill>
                <a:schemeClr val="bg1"/>
              </a:solidFill>
            </a:endParaRPr>
          </a:p>
          <a:p>
            <a:pPr marL="357188" lvl="3">
              <a:buFont typeface="Arial" panose="020B0604020202020204" pitchFamily="34" charset="0"/>
              <a:buChar char="•"/>
            </a:pPr>
            <a:r>
              <a:rPr lang="en-GB">
                <a:solidFill>
                  <a:schemeClr val="bg1"/>
                </a:solidFill>
              </a:rPr>
              <a:t>https://jerryjenkins.com/show-dont-tell/</a:t>
            </a:r>
          </a:p>
          <a:p>
            <a:pPr lvl="3">
              <a:buFont typeface="Arial" panose="020B0604020202020204" pitchFamily="34" charset="0"/>
              <a:buChar char="•"/>
            </a:pPr>
            <a:endParaRPr lang="en-GB">
              <a:solidFill>
                <a:schemeClr val="bg1"/>
              </a:solidFill>
            </a:endParaRPr>
          </a:p>
          <a:p>
            <a:pPr lvl="3">
              <a:buFont typeface="Arial" panose="020B0604020202020204" pitchFamily="34" charset="0"/>
              <a:buChar char="•"/>
            </a:pPr>
            <a:endParaRPr lang="en-GB">
              <a:solidFill>
                <a:schemeClr val="bg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776899998"/>
              </p:ext>
            </p:extLst>
          </p:nvPr>
        </p:nvGraphicFramePr>
        <p:xfrm>
          <a:off x="335367" y="3429000"/>
          <a:ext cx="11425270" cy="1930400"/>
        </p:xfrm>
        <a:graphic>
          <a:graphicData uri="http://schemas.openxmlformats.org/drawingml/2006/table">
            <a:tbl>
              <a:tblPr firstRow="1" bandRow="1">
                <a:tableStyleId>{5C22544A-7EE6-4342-B048-85BDC9FD1C3A}</a:tableStyleId>
              </a:tblPr>
              <a:tblGrid>
                <a:gridCol w="5712635">
                  <a:extLst>
                    <a:ext uri="{9D8B030D-6E8A-4147-A177-3AD203B41FA5}">
                      <a16:colId xmlns:a16="http://schemas.microsoft.com/office/drawing/2014/main" xmlns="" val="20000"/>
                    </a:ext>
                  </a:extLst>
                </a:gridCol>
                <a:gridCol w="5712635">
                  <a:extLst>
                    <a:ext uri="{9D8B030D-6E8A-4147-A177-3AD203B41FA5}">
                      <a16:colId xmlns:a16="http://schemas.microsoft.com/office/drawing/2014/main" xmlns="" val="20001"/>
                    </a:ext>
                  </a:extLst>
                </a:gridCol>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a:t>Telling</a:t>
                      </a:r>
                    </a:p>
                  </a:txBody>
                  <a:tcPr marL="121920" marR="121920"/>
                </a:tc>
                <a:tc>
                  <a:txBody>
                    <a:bodyPr/>
                    <a:lstStyle/>
                    <a:p>
                      <a:pPr algn="ctr"/>
                      <a:r>
                        <a:rPr lang="en-GB"/>
                        <a:t>Showing</a:t>
                      </a:r>
                    </a:p>
                  </a:txBody>
                  <a:tcPr marL="121920" marR="121920"/>
                </a:tc>
                <a:extLst>
                  <a:ext uri="{0D108BD9-81ED-4DB2-BD59-A6C34878D82A}">
                    <a16:rowId xmlns:a16="http://schemas.microsoft.com/office/drawing/2014/main" xmlns="" val="10000"/>
                  </a:ext>
                </a:extLst>
              </a:tr>
              <a:tr h="370840">
                <a:tc>
                  <a:txBody>
                    <a:bodyPr/>
                    <a:lstStyle/>
                    <a:p>
                      <a:r>
                        <a:rPr lang="en-GB"/>
                        <a:t>Sara was cold.</a:t>
                      </a:r>
                    </a:p>
                  </a:txBody>
                  <a:tcPr marL="121920" marR="121920"/>
                </a:tc>
                <a:tc>
                  <a:txBody>
                    <a:bodyPr/>
                    <a:lstStyle/>
                    <a:p>
                      <a:r>
                        <a:rPr lang="en-GB"/>
                        <a:t>Pulling</a:t>
                      </a:r>
                      <a:r>
                        <a:rPr lang="en-GB" baseline="0"/>
                        <a:t> her scarf up over her mouth, Sara shivered.</a:t>
                      </a:r>
                      <a:endParaRPr lang="en-GB"/>
                    </a:p>
                  </a:txBody>
                  <a:tcPr marL="121920" marR="121920"/>
                </a:tc>
                <a:extLst>
                  <a:ext uri="{0D108BD9-81ED-4DB2-BD59-A6C34878D82A}">
                    <a16:rowId xmlns:a16="http://schemas.microsoft.com/office/drawing/2014/main" xmlns="" val="10001"/>
                  </a:ext>
                </a:extLst>
              </a:tr>
              <a:tr h="370840">
                <a:tc>
                  <a:txBody>
                    <a:bodyPr/>
                    <a:lstStyle/>
                    <a:p>
                      <a:r>
                        <a:rPr lang="en-GB"/>
                        <a:t>I</a:t>
                      </a:r>
                      <a:r>
                        <a:rPr lang="en-GB" baseline="0"/>
                        <a:t> was so angry. </a:t>
                      </a:r>
                      <a:endParaRPr lang="en-GB"/>
                    </a:p>
                  </a:txBody>
                  <a:tcPr marL="121920" marR="121920"/>
                </a:tc>
                <a:tc>
                  <a:txBody>
                    <a:bodyPr/>
                    <a:lstStyle/>
                    <a:p>
                      <a:r>
                        <a:rPr lang="en-GB"/>
                        <a:t>My</a:t>
                      </a:r>
                      <a:r>
                        <a:rPr lang="en-GB" baseline="0"/>
                        <a:t> hands bunched into fists and a heat rose up my neck to my cheeks.</a:t>
                      </a:r>
                    </a:p>
                    <a:p>
                      <a:r>
                        <a:rPr lang="en-GB" baseline="0"/>
                        <a:t>“Are you alright?” Harry said. “You look like you’re about to blow.”</a:t>
                      </a:r>
                    </a:p>
                  </a:txBody>
                  <a:tcPr marL="121920" marR="121920"/>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13319323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a:solidFill>
                  <a:schemeClr val="bg1"/>
                </a:solidFill>
              </a:rPr>
              <a:t>Writing theory: Short stories/flash fiction (3)</a:t>
            </a:r>
          </a:p>
        </p:txBody>
      </p:sp>
      <p:sp>
        <p:nvSpPr>
          <p:cNvPr id="3" name="Content Placeholder 2"/>
          <p:cNvSpPr>
            <a:spLocks noGrp="1"/>
          </p:cNvSpPr>
          <p:nvPr>
            <p:ph idx="1"/>
          </p:nvPr>
        </p:nvSpPr>
        <p:spPr>
          <a:xfrm>
            <a:off x="609600" y="1600200"/>
            <a:ext cx="10972800" cy="5141168"/>
          </a:xfrm>
        </p:spPr>
        <p:txBody>
          <a:bodyPr>
            <a:normAutofit/>
          </a:bodyPr>
          <a:lstStyle/>
          <a:p>
            <a:r>
              <a:rPr lang="en-GB">
                <a:solidFill>
                  <a:schemeClr val="bg1"/>
                </a:solidFill>
              </a:rPr>
              <a:t>Starting with the character</a:t>
            </a:r>
          </a:p>
          <a:p>
            <a:pPr lvl="3"/>
            <a:r>
              <a:rPr lang="en-GB">
                <a:solidFill>
                  <a:schemeClr val="bg1"/>
                </a:solidFill>
              </a:rPr>
              <a:t>Writing: You can start with your story or your character. For some, writing is easier when you start with your character. (You know who they are and how they would react when things happen to them). </a:t>
            </a:r>
          </a:p>
          <a:p>
            <a:pPr marL="1371600" lvl="3" indent="0">
              <a:buNone/>
            </a:pPr>
            <a:r>
              <a:rPr lang="en-GB">
                <a:solidFill>
                  <a:schemeClr val="bg1"/>
                </a:solidFill>
              </a:rPr>
              <a:t>Brief Exercise: Have you decided who your protagonist (main character) is?</a:t>
            </a:r>
          </a:p>
          <a:p>
            <a:pPr lvl="5"/>
            <a:r>
              <a:rPr lang="en-GB">
                <a:solidFill>
                  <a:schemeClr val="bg1"/>
                </a:solidFill>
              </a:rPr>
              <a:t>If not, pick two random letters of the alphabet. These are your character’s initials. </a:t>
            </a:r>
          </a:p>
          <a:p>
            <a:pPr marL="355600" lvl="5" indent="-355600"/>
            <a:r>
              <a:rPr lang="en-GB" sz="3200">
                <a:solidFill>
                  <a:schemeClr val="bg1"/>
                </a:solidFill>
              </a:rPr>
              <a:t>Using your setting</a:t>
            </a:r>
          </a:p>
          <a:p>
            <a:pPr marL="1714500" lvl="8" indent="-342900">
              <a:buFontTx/>
              <a:buChar char="-"/>
            </a:pPr>
            <a:r>
              <a:rPr lang="en-GB">
                <a:solidFill>
                  <a:schemeClr val="bg1"/>
                </a:solidFill>
              </a:rPr>
              <a:t>Setting can be helpful for depicting the mood of the scene. (Pathetic fallacy).</a:t>
            </a:r>
          </a:p>
          <a:p>
            <a:pPr marL="1714500" lvl="8" indent="-342900">
              <a:buFontTx/>
              <a:buChar char="-"/>
            </a:pPr>
            <a:r>
              <a:rPr lang="en-GB">
                <a:solidFill>
                  <a:schemeClr val="bg1"/>
                </a:solidFill>
              </a:rPr>
              <a:t>Imagine: Wedding 1: On the morning of Jill and Peter’s wedding, the sun rose bright over lush green fields.</a:t>
            </a:r>
          </a:p>
          <a:p>
            <a:pPr marL="1708150" lvl="8" indent="0">
              <a:buNone/>
            </a:pPr>
            <a:r>
              <a:rPr lang="en-GB">
                <a:solidFill>
                  <a:schemeClr val="bg1"/>
                </a:solidFill>
              </a:rPr>
              <a:t>                 Wedding 2: On the morning of Jill and Peter’s wedding, dark clouds covered the sky and thunder rumbled on the horizon.</a:t>
            </a:r>
          </a:p>
          <a:p>
            <a:pPr marL="1371600" lvl="8" indent="0">
              <a:buNone/>
            </a:pPr>
            <a:endParaRPr lang="en-GB">
              <a:solidFill>
                <a:schemeClr val="bg1"/>
              </a:solidFill>
            </a:endParaRPr>
          </a:p>
          <a:p>
            <a:pPr marL="1371600" lvl="8" indent="0">
              <a:buNone/>
            </a:pPr>
            <a:endParaRPr lang="en-GB">
              <a:solidFill>
                <a:schemeClr val="bg1"/>
              </a:solidFill>
            </a:endParaRPr>
          </a:p>
        </p:txBody>
      </p:sp>
    </p:spTree>
    <p:extLst>
      <p:ext uri="{BB962C8B-B14F-4D97-AF65-F5344CB8AC3E}">
        <p14:creationId xmlns:p14="http://schemas.microsoft.com/office/powerpoint/2010/main" val="9956132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a:solidFill>
                  <a:schemeClr val="bg1"/>
                </a:solidFill>
              </a:rPr>
              <a:t>Exercise: Sharing…</a:t>
            </a:r>
          </a:p>
        </p:txBody>
      </p:sp>
      <p:sp>
        <p:nvSpPr>
          <p:cNvPr id="3" name="Content Placeholder 2"/>
          <p:cNvSpPr>
            <a:spLocks noGrp="1"/>
          </p:cNvSpPr>
          <p:nvPr>
            <p:ph idx="1"/>
          </p:nvPr>
        </p:nvSpPr>
        <p:spPr/>
        <p:txBody>
          <a:bodyPr/>
          <a:lstStyle/>
          <a:p>
            <a:r>
              <a:rPr lang="en-GB">
                <a:solidFill>
                  <a:schemeClr val="bg1"/>
                </a:solidFill>
              </a:rPr>
              <a:t>In groups, either:</a:t>
            </a:r>
          </a:p>
          <a:p>
            <a:pPr lvl="2"/>
            <a:r>
              <a:rPr lang="en-GB">
                <a:solidFill>
                  <a:schemeClr val="bg1"/>
                </a:solidFill>
              </a:rPr>
              <a:t>A. Share some of what you have written</a:t>
            </a:r>
          </a:p>
          <a:p>
            <a:pPr lvl="2"/>
            <a:r>
              <a:rPr lang="en-GB">
                <a:solidFill>
                  <a:schemeClr val="bg1"/>
                </a:solidFill>
              </a:rPr>
              <a:t>B. Tell the group about the object you have brought</a:t>
            </a:r>
          </a:p>
          <a:p>
            <a:pPr lvl="2"/>
            <a:r>
              <a:rPr lang="en-GB">
                <a:solidFill>
                  <a:schemeClr val="bg1"/>
                </a:solidFill>
              </a:rPr>
              <a:t>C. Freestyle! What has the workshop brought up for you…?</a:t>
            </a:r>
          </a:p>
        </p:txBody>
      </p:sp>
    </p:spTree>
    <p:extLst>
      <p:ext uri="{BB962C8B-B14F-4D97-AF65-F5344CB8AC3E}">
        <p14:creationId xmlns:p14="http://schemas.microsoft.com/office/powerpoint/2010/main" val="41257621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a:solidFill>
                  <a:schemeClr val="bg1"/>
                </a:solidFill>
              </a:rPr>
              <a:t>Feedback buddies</a:t>
            </a:r>
          </a:p>
        </p:txBody>
      </p:sp>
      <p:sp>
        <p:nvSpPr>
          <p:cNvPr id="3" name="Content Placeholder 2"/>
          <p:cNvSpPr>
            <a:spLocks noGrp="1"/>
          </p:cNvSpPr>
          <p:nvPr>
            <p:ph idx="1"/>
          </p:nvPr>
        </p:nvSpPr>
        <p:spPr/>
        <p:txBody>
          <a:bodyPr>
            <a:normAutofit/>
          </a:bodyPr>
          <a:lstStyle/>
          <a:p>
            <a:endParaRPr lang="en-GB" dirty="0">
              <a:solidFill>
                <a:schemeClr val="bg1"/>
              </a:solidFill>
            </a:endParaRPr>
          </a:p>
          <a:p>
            <a:r>
              <a:rPr lang="en-GB" dirty="0">
                <a:solidFill>
                  <a:schemeClr val="bg1"/>
                </a:solidFill>
              </a:rPr>
              <a:t>Buddying up for feedback (optional)</a:t>
            </a:r>
          </a:p>
          <a:p>
            <a:pPr lvl="2"/>
            <a:r>
              <a:rPr lang="en-GB" dirty="0">
                <a:solidFill>
                  <a:schemeClr val="bg1"/>
                </a:solidFill>
              </a:rPr>
              <a:t>Pairs or small groups (</a:t>
            </a:r>
            <a:r>
              <a:rPr lang="en-GB" dirty="0" err="1">
                <a:solidFill>
                  <a:schemeClr val="bg1"/>
                </a:solidFill>
              </a:rPr>
              <a:t>Whatsapp</a:t>
            </a:r>
            <a:r>
              <a:rPr lang="en-GB" dirty="0">
                <a:solidFill>
                  <a:schemeClr val="bg1"/>
                </a:solidFill>
              </a:rPr>
              <a:t>? Facebook? Email?)</a:t>
            </a:r>
          </a:p>
          <a:p>
            <a:pPr lvl="2"/>
            <a:r>
              <a:rPr lang="en-GB" dirty="0">
                <a:solidFill>
                  <a:schemeClr val="bg1"/>
                </a:solidFill>
              </a:rPr>
              <a:t>Refer to feedback guidance (Giving Helpful Feedback)</a:t>
            </a:r>
          </a:p>
          <a:p>
            <a:pPr lvl="2"/>
            <a:r>
              <a:rPr lang="en-GB" dirty="0">
                <a:solidFill>
                  <a:schemeClr val="bg1"/>
                </a:solidFill>
              </a:rPr>
              <a:t>Aim to have a good draft by next workshop – will need something to work </a:t>
            </a:r>
            <a:r>
              <a:rPr lang="en-GB" dirty="0" err="1">
                <a:solidFill>
                  <a:schemeClr val="bg1"/>
                </a:solidFill>
              </a:rPr>
              <a:t>on</a:t>
            </a:r>
            <a:r>
              <a:rPr lang="en-GB" dirty="0" err="1"/>
              <a:t>on</a:t>
            </a:r>
            <a:endParaRPr lang="en-GB" dirty="0"/>
          </a:p>
        </p:txBody>
      </p:sp>
    </p:spTree>
    <p:extLst>
      <p:ext uri="{BB962C8B-B14F-4D97-AF65-F5344CB8AC3E}">
        <p14:creationId xmlns:p14="http://schemas.microsoft.com/office/powerpoint/2010/main" val="22729605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a:solidFill>
                  <a:schemeClr val="bg1"/>
                </a:solidFill>
              </a:rPr>
              <a:t>And before we end…</a:t>
            </a:r>
          </a:p>
        </p:txBody>
      </p:sp>
      <p:sp>
        <p:nvSpPr>
          <p:cNvPr id="3" name="Content Placeholder 2"/>
          <p:cNvSpPr>
            <a:spLocks noGrp="1"/>
          </p:cNvSpPr>
          <p:nvPr>
            <p:ph idx="1"/>
          </p:nvPr>
        </p:nvSpPr>
        <p:spPr/>
        <p:txBody>
          <a:bodyPr>
            <a:normAutofit/>
          </a:bodyPr>
          <a:lstStyle/>
          <a:p>
            <a:endParaRPr lang="en-GB">
              <a:solidFill>
                <a:schemeClr val="bg1"/>
              </a:solidFill>
            </a:endParaRPr>
          </a:p>
          <a:p>
            <a:r>
              <a:rPr lang="en-GB">
                <a:solidFill>
                  <a:schemeClr val="bg1"/>
                </a:solidFill>
              </a:rPr>
              <a:t>Bring a substantial draft of your piece for next time</a:t>
            </a:r>
          </a:p>
          <a:p>
            <a:pPr lvl="2"/>
            <a:r>
              <a:rPr lang="en-GB">
                <a:solidFill>
                  <a:schemeClr val="bg1"/>
                </a:solidFill>
              </a:rPr>
              <a:t>Please bring three copies of your work with you</a:t>
            </a:r>
          </a:p>
          <a:p>
            <a:pPr marL="914400" lvl="2" indent="0">
              <a:buNone/>
            </a:pPr>
            <a:endParaRPr lang="en-GB">
              <a:solidFill>
                <a:schemeClr val="bg1"/>
              </a:solidFill>
            </a:endParaRPr>
          </a:p>
          <a:p>
            <a:r>
              <a:rPr lang="en-US">
                <a:solidFill>
                  <a:schemeClr val="bg1"/>
                </a:solidFill>
                <a:cs typeface="Calibri"/>
              </a:rPr>
              <a:t>Look after yourselves... use the sources of support if need be</a:t>
            </a:r>
          </a:p>
          <a:p>
            <a:endParaRPr lang="en-GB">
              <a:solidFill>
                <a:schemeClr val="bg1"/>
              </a:solidFill>
            </a:endParaRPr>
          </a:p>
        </p:txBody>
      </p:sp>
    </p:spTree>
    <p:extLst>
      <p:ext uri="{BB962C8B-B14F-4D97-AF65-F5344CB8AC3E}">
        <p14:creationId xmlns:p14="http://schemas.microsoft.com/office/powerpoint/2010/main" val="29283023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700" y="2600329"/>
            <a:ext cx="10515600" cy="1325563"/>
          </a:xfrm>
        </p:spPr>
        <p:txBody>
          <a:bodyPr/>
          <a:lstStyle/>
          <a:p>
            <a:pPr algn="ctr"/>
            <a:r>
              <a:rPr lang="en-GB" b="1">
                <a:solidFill>
                  <a:schemeClr val="bg1"/>
                </a:solidFill>
              </a:rPr>
              <a:t>Thank you </a:t>
            </a:r>
            <a:r>
              <a:rPr lang="en-GB" b="1">
                <a:solidFill>
                  <a:schemeClr val="bg1"/>
                </a:solidFill>
                <a:sym typeface="Wingdings" panose="05000000000000000000" pitchFamily="2" charset="2"/>
              </a:rPr>
              <a:t></a:t>
            </a:r>
            <a:endParaRPr lang="en-GB" b="1">
              <a:solidFill>
                <a:schemeClr val="bg1"/>
              </a:solidFill>
            </a:endParaRPr>
          </a:p>
        </p:txBody>
      </p:sp>
    </p:spTree>
    <p:extLst>
      <p:ext uri="{BB962C8B-B14F-4D97-AF65-F5344CB8AC3E}">
        <p14:creationId xmlns:p14="http://schemas.microsoft.com/office/powerpoint/2010/main" val="16800030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6104AE6-83A2-459F-8268-74CA9ACCD32E}"/>
              </a:ext>
            </a:extLst>
          </p:cNvPr>
          <p:cNvSpPr>
            <a:spLocks noGrp="1"/>
          </p:cNvSpPr>
          <p:nvPr>
            <p:ph idx="1"/>
          </p:nvPr>
        </p:nvSpPr>
        <p:spPr>
          <a:xfrm>
            <a:off x="780691" y="1628775"/>
            <a:ext cx="10515600" cy="3810000"/>
          </a:xfrm>
        </p:spPr>
        <p:txBody>
          <a:bodyPr vert="horz" lIns="91440" tIns="45720" rIns="91440" bIns="45720" rtlCol="0" anchor="t">
            <a:normAutofit/>
          </a:bodyPr>
          <a:lstStyle/>
          <a:p>
            <a:pPr marL="0" indent="0" algn="ctr">
              <a:buNone/>
            </a:pPr>
            <a:r>
              <a:rPr lang="en-US" sz="4000" b="1" dirty="0">
                <a:solidFill>
                  <a:schemeClr val="bg1"/>
                </a:solidFill>
                <a:cs typeface="Calibri"/>
              </a:rPr>
              <a:t>These materials were developed by the Continuing Bonds: Creative Dissemination project</a:t>
            </a:r>
          </a:p>
          <a:p>
            <a:pPr marL="0" indent="0" algn="ctr">
              <a:buNone/>
            </a:pPr>
            <a:endParaRPr lang="en-US" sz="4000" b="1" dirty="0">
              <a:solidFill>
                <a:schemeClr val="bg1"/>
              </a:solidFill>
              <a:cs typeface="Calibri"/>
            </a:endParaRPr>
          </a:p>
          <a:p>
            <a:pPr marL="0" indent="0" algn="ctr">
              <a:buNone/>
            </a:pPr>
            <a:r>
              <a:rPr lang="en-GB" sz="4000" dirty="0">
                <a:solidFill>
                  <a:schemeClr val="bg1"/>
                </a:solidFill>
              </a:rPr>
              <a:t>https://continuingbonds.live/creative-dissemination/</a:t>
            </a:r>
            <a:endParaRPr lang="en-US" sz="4000" dirty="0">
              <a:solidFill>
                <a:schemeClr val="bg1"/>
              </a:solidFill>
              <a:cs typeface="Calibri"/>
            </a:endParaRPr>
          </a:p>
        </p:txBody>
      </p:sp>
    </p:spTree>
    <p:extLst>
      <p:ext uri="{BB962C8B-B14F-4D97-AF65-F5344CB8AC3E}">
        <p14:creationId xmlns:p14="http://schemas.microsoft.com/office/powerpoint/2010/main" val="24832381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2689" y="618250"/>
            <a:ext cx="10515600" cy="4351338"/>
          </a:xfrm>
        </p:spPr>
        <p:txBody>
          <a:bodyPr/>
          <a:lstStyle/>
          <a:p>
            <a:pPr marL="0" indent="0" algn="ctr">
              <a:buNone/>
            </a:pPr>
            <a:r>
              <a:rPr lang="en-GB" sz="7200">
                <a:solidFill>
                  <a:schemeClr val="bg1"/>
                </a:solidFill>
              </a:rPr>
              <a:t>Workshop 3:Editing and Finalizing</a:t>
            </a:r>
          </a:p>
          <a:p>
            <a:pPr marL="0" indent="0" algn="ctr">
              <a:buNone/>
            </a:pPr>
            <a:r>
              <a:rPr lang="en-GB">
                <a:solidFill>
                  <a:schemeClr val="bg1"/>
                </a:solidFill>
              </a:rPr>
              <a:t>Working with the dead… </a:t>
            </a:r>
          </a:p>
          <a:p>
            <a:endParaRPr lang="en-GB">
              <a:solidFill>
                <a:schemeClr val="accent4">
                  <a:lumMod val="60000"/>
                  <a:lumOff val="40000"/>
                </a:schemeClr>
              </a:solidFill>
            </a:endParaRPr>
          </a:p>
          <a:p>
            <a:endParaRPr lang="en-GB">
              <a:solidFill>
                <a:schemeClr val="accent4">
                  <a:lumMod val="60000"/>
                  <a:lumOff val="40000"/>
                </a:schemeClr>
              </a:solidFill>
            </a:endParaRPr>
          </a:p>
        </p:txBody>
      </p:sp>
      <p:pic>
        <p:nvPicPr>
          <p:cNvPr id="1026" name="Picture 2" descr="C:\Users\jdayes\Downloads\pastedIma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1177" y="3775043"/>
            <a:ext cx="2609851" cy="209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6576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572641-3701-43CD-A318-707278CDCB98}"/>
              </a:ext>
            </a:extLst>
          </p:cNvPr>
          <p:cNvSpPr>
            <a:spLocks noGrp="1"/>
          </p:cNvSpPr>
          <p:nvPr>
            <p:ph type="title"/>
          </p:nvPr>
        </p:nvSpPr>
        <p:spPr>
          <a:xfrm>
            <a:off x="609600" y="116632"/>
            <a:ext cx="10972800" cy="1143000"/>
          </a:xfrm>
        </p:spPr>
        <p:txBody>
          <a:bodyPr/>
          <a:lstStyle/>
          <a:p>
            <a:pPr algn="ctr"/>
            <a:r>
              <a:rPr lang="en-US" dirty="0">
                <a:cs typeface="Calibri Light"/>
              </a:rPr>
              <a:t>Welcome</a:t>
            </a:r>
            <a:r>
              <a:rPr lang="en-US" dirty="0">
                <a:solidFill>
                  <a:schemeClr val="bg1"/>
                </a:solidFill>
                <a:cs typeface="Calibri Light"/>
              </a:rPr>
              <a:t> </a:t>
            </a:r>
            <a:r>
              <a:rPr lang="en-US" dirty="0">
                <a:cs typeface="Calibri Light"/>
              </a:rPr>
              <a:t>:)</a:t>
            </a:r>
            <a:endParaRPr lang="en-US" dirty="0">
              <a:solidFill>
                <a:srgbClr val="FF0000"/>
              </a:solidFill>
              <a:cs typeface="Calibri Light"/>
            </a:endParaRPr>
          </a:p>
        </p:txBody>
      </p:sp>
      <p:sp>
        <p:nvSpPr>
          <p:cNvPr id="6" name="Content Placeholder 2">
            <a:extLst>
              <a:ext uri="{FF2B5EF4-FFF2-40B4-BE49-F238E27FC236}">
                <a16:creationId xmlns:a16="http://schemas.microsoft.com/office/drawing/2014/main" xmlns="" id="{B6104AE6-83A2-459F-8268-74CA9ACCD32E}"/>
              </a:ext>
            </a:extLst>
          </p:cNvPr>
          <p:cNvSpPr txBox="1">
            <a:spLocks/>
          </p:cNvSpPr>
          <p:nvPr/>
        </p:nvSpPr>
        <p:spPr>
          <a:xfrm>
            <a:off x="335361" y="1628800"/>
            <a:ext cx="11329259" cy="4135314"/>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US">
              <a:solidFill>
                <a:prstClr val="white"/>
              </a:solidFill>
              <a:cs typeface="Calibri"/>
            </a:endParaRPr>
          </a:p>
          <a:p>
            <a:pPr marL="0" indent="0">
              <a:buFont typeface="Arial" panose="020B0604020202020204" pitchFamily="34" charset="0"/>
              <a:buNone/>
            </a:pPr>
            <a:endParaRPr lang="en-US" u="sng">
              <a:solidFill>
                <a:prstClr val="black"/>
              </a:solidFill>
              <a:cs typeface="Calibri"/>
            </a:endParaRPr>
          </a:p>
          <a:p>
            <a:pPr marL="0" indent="0">
              <a:buFont typeface="Arial" panose="020B0604020202020204" pitchFamily="34" charset="0"/>
              <a:buNone/>
            </a:pPr>
            <a:endParaRPr lang="en-US" u="sng">
              <a:solidFill>
                <a:prstClr val="black"/>
              </a:solidFill>
              <a:cs typeface="Calibri"/>
            </a:endParaRPr>
          </a:p>
        </p:txBody>
      </p:sp>
      <p:sp>
        <p:nvSpPr>
          <p:cNvPr id="3" name="TextBox 2"/>
          <p:cNvSpPr txBox="1"/>
          <p:nvPr/>
        </p:nvSpPr>
        <p:spPr>
          <a:xfrm>
            <a:off x="335363" y="1092214"/>
            <a:ext cx="11521279" cy="5632311"/>
          </a:xfrm>
          <a:prstGeom prst="rect">
            <a:avLst/>
          </a:prstGeom>
          <a:noFill/>
        </p:spPr>
        <p:txBody>
          <a:bodyPr wrap="square" rtlCol="0" anchor="t">
            <a:spAutoFit/>
          </a:bodyPr>
          <a:lstStyle/>
          <a:p>
            <a:r>
              <a:rPr lang="en-GB" sz="2400" dirty="0"/>
              <a:t>Timetable :</a:t>
            </a:r>
          </a:p>
          <a:p>
            <a:endParaRPr lang="en-GB" sz="2400" dirty="0">
              <a:solidFill>
                <a:prstClr val="white"/>
              </a:solidFill>
            </a:endParaRPr>
          </a:p>
          <a:p>
            <a:r>
              <a:rPr lang="en-GB" sz="2400" dirty="0"/>
              <a:t>10 mins 	Grab a brew, settle in, safety</a:t>
            </a:r>
            <a:endParaRPr lang="en-GB" sz="2400" dirty="0">
              <a:cs typeface="Calibri"/>
            </a:endParaRPr>
          </a:p>
          <a:p>
            <a:endParaRPr lang="en-GB" sz="2400" dirty="0">
              <a:solidFill>
                <a:prstClr val="white"/>
              </a:solidFill>
            </a:endParaRPr>
          </a:p>
          <a:p>
            <a:r>
              <a:rPr lang="en-GB" sz="2400" dirty="0"/>
              <a:t>25 mins	Feedback and editing</a:t>
            </a:r>
            <a:endParaRPr lang="en-GB" sz="2400" dirty="0">
              <a:cs typeface="Calibri"/>
            </a:endParaRPr>
          </a:p>
          <a:p>
            <a:endParaRPr lang="en-GB" sz="2400" dirty="0">
              <a:solidFill>
                <a:prstClr val="white"/>
              </a:solidFill>
            </a:endParaRPr>
          </a:p>
          <a:p>
            <a:r>
              <a:rPr lang="en-GB" sz="2400" dirty="0"/>
              <a:t>10 mins	(Early) Break</a:t>
            </a:r>
            <a:endParaRPr lang="en-GB" sz="2400" dirty="0">
              <a:cs typeface="Calibri"/>
            </a:endParaRPr>
          </a:p>
          <a:p>
            <a:endParaRPr lang="en-GB" sz="2400" dirty="0">
              <a:solidFill>
                <a:prstClr val="white"/>
              </a:solidFill>
            </a:endParaRPr>
          </a:p>
          <a:p>
            <a:r>
              <a:rPr lang="en-GB" sz="2400" dirty="0"/>
              <a:t>35 mins 	Sharing your creative process and learning from others’</a:t>
            </a:r>
            <a:endParaRPr lang="en-GB" sz="2400" dirty="0">
              <a:cs typeface="Calibri"/>
            </a:endParaRPr>
          </a:p>
          <a:p>
            <a:r>
              <a:rPr lang="en-GB" sz="2400" dirty="0"/>
              <a:t>		</a:t>
            </a:r>
            <a:r>
              <a:rPr lang="en-GB" dirty="0"/>
              <a:t>(7:45-8:10 – groups of 3; 8:10-8:20 – the wider group)</a:t>
            </a:r>
            <a:endParaRPr lang="en-GB" dirty="0">
              <a:cs typeface="Calibri"/>
            </a:endParaRPr>
          </a:p>
          <a:p>
            <a:endParaRPr lang="en-GB" sz="2400" dirty="0">
              <a:solidFill>
                <a:prstClr val="white"/>
              </a:solidFill>
            </a:endParaRPr>
          </a:p>
          <a:p>
            <a:r>
              <a:rPr lang="en-GB" sz="2400" dirty="0"/>
              <a:t>10 mins	Where next?  Art exercise</a:t>
            </a:r>
            <a:endParaRPr lang="en-GB" dirty="0"/>
          </a:p>
          <a:p>
            <a:endParaRPr lang="en-GB" dirty="0">
              <a:cs typeface="Calibri"/>
            </a:endParaRPr>
          </a:p>
          <a:p>
            <a:endParaRPr lang="en-GB" dirty="0">
              <a:solidFill>
                <a:prstClr val="white"/>
              </a:solidFill>
            </a:endParaRPr>
          </a:p>
          <a:p>
            <a:endParaRPr lang="en-GB" dirty="0">
              <a:solidFill>
                <a:prstClr val="white"/>
              </a:solidFill>
            </a:endParaRPr>
          </a:p>
          <a:p>
            <a:endParaRPr lang="en-GB" dirty="0">
              <a:solidFill>
                <a:prstClr val="white"/>
              </a:solidFill>
            </a:endParaRPr>
          </a:p>
        </p:txBody>
      </p:sp>
    </p:spTree>
    <p:extLst>
      <p:ext uri="{BB962C8B-B14F-4D97-AF65-F5344CB8AC3E}">
        <p14:creationId xmlns:p14="http://schemas.microsoft.com/office/powerpoint/2010/main" val="7225418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a:cs typeface="Calibri Light"/>
              </a:rPr>
              <a:t>Let's keep it safe (recap)</a:t>
            </a:r>
            <a:endParaRPr lang="en-GB" b="1"/>
          </a:p>
        </p:txBody>
      </p:sp>
      <p:sp>
        <p:nvSpPr>
          <p:cNvPr id="4" name="Content Placeholder 2">
            <a:extLst>
              <a:ext uri="{FF2B5EF4-FFF2-40B4-BE49-F238E27FC236}">
                <a16:creationId xmlns:a16="http://schemas.microsoft.com/office/drawing/2014/main" xmlns="" id="{0FBB0A1E-11C2-40C6-A062-6EEDBB7F92FA}"/>
              </a:ext>
            </a:extLst>
          </p:cNvPr>
          <p:cNvSpPr>
            <a:spLocks noGrp="1"/>
          </p:cNvSpPr>
          <p:nvPr>
            <p:ph idx="1"/>
          </p:nvPr>
        </p:nvSpPr>
        <p:spPr>
          <a:xfrm>
            <a:off x="609600" y="1600200"/>
            <a:ext cx="10959008" cy="4965699"/>
          </a:xfrm>
        </p:spPr>
        <p:txBody>
          <a:bodyPr vert="horz" lIns="91440" tIns="45720" rIns="91440" bIns="45720" rtlCol="0" anchor="t">
            <a:noAutofit/>
          </a:bodyPr>
          <a:lstStyle/>
          <a:p>
            <a:r>
              <a:rPr lang="en-US" sz="2000" dirty="0">
                <a:cs typeface="Calibri"/>
              </a:rPr>
              <a:t>Workshop rather than a therapy group</a:t>
            </a:r>
          </a:p>
          <a:p>
            <a:pPr marL="0" indent="0">
              <a:buNone/>
            </a:pPr>
            <a:endParaRPr lang="en-US" sz="2000" u="sng" dirty="0">
              <a:cs typeface="Calibri"/>
            </a:endParaRPr>
          </a:p>
          <a:p>
            <a:pPr marL="0" indent="0">
              <a:buNone/>
            </a:pPr>
            <a:r>
              <a:rPr lang="en-US" sz="2000" u="sng" dirty="0">
                <a:cs typeface="Calibri"/>
              </a:rPr>
              <a:t>'Rules'</a:t>
            </a:r>
            <a:endParaRPr lang="en-US" sz="2000" dirty="0">
              <a:cs typeface="Calibri"/>
            </a:endParaRPr>
          </a:p>
          <a:p>
            <a:pPr marL="0" indent="0">
              <a:buNone/>
            </a:pPr>
            <a:r>
              <a:rPr lang="en-US" sz="2000" dirty="0">
                <a:cs typeface="Calibri"/>
              </a:rPr>
              <a:t>Non-judgmental, supportive atmosphere </a:t>
            </a:r>
          </a:p>
          <a:p>
            <a:pPr marL="0" indent="0">
              <a:buNone/>
            </a:pPr>
            <a:r>
              <a:rPr lang="en-US" sz="2000" dirty="0">
                <a:cs typeface="Calibri"/>
              </a:rPr>
              <a:t>Confidentiality</a:t>
            </a:r>
          </a:p>
          <a:p>
            <a:pPr marL="0" indent="0">
              <a:buNone/>
            </a:pPr>
            <a:r>
              <a:rPr lang="en-US" sz="2000" dirty="0">
                <a:cs typeface="Calibri"/>
              </a:rPr>
              <a:t>Constructive feedback - what you liked, what you would like to see more of, framing points positively</a:t>
            </a:r>
          </a:p>
          <a:p>
            <a:pPr lvl="2"/>
            <a:r>
              <a:rPr lang="en-US" sz="1600" dirty="0">
                <a:cs typeface="Calibri"/>
              </a:rPr>
              <a:t>See ‘Giving Helpful Feedback’ </a:t>
            </a:r>
          </a:p>
          <a:p>
            <a:pPr lvl="2"/>
            <a:endParaRPr lang="en-US" sz="2000" u="sng" dirty="0">
              <a:cs typeface="Calibri"/>
            </a:endParaRPr>
          </a:p>
          <a:p>
            <a:pPr marL="0" indent="0">
              <a:buNone/>
            </a:pPr>
            <a:r>
              <a:rPr lang="en-US" sz="2000" u="sng" dirty="0">
                <a:cs typeface="Calibri"/>
              </a:rPr>
              <a:t>Looking after yourself</a:t>
            </a:r>
          </a:p>
          <a:p>
            <a:pPr marL="0" indent="0">
              <a:buNone/>
            </a:pPr>
            <a:r>
              <a:rPr lang="en-US" sz="2000" dirty="0">
                <a:cs typeface="Calibri"/>
              </a:rPr>
              <a:t>Sources of support </a:t>
            </a:r>
          </a:p>
          <a:p>
            <a:pPr marL="0" indent="0">
              <a:buNone/>
            </a:pPr>
            <a:r>
              <a:rPr lang="en-US" sz="2000" dirty="0">
                <a:cs typeface="Calibri"/>
              </a:rPr>
              <a:t>Take a break whenever you need</a:t>
            </a:r>
          </a:p>
          <a:p>
            <a:pPr marL="0" indent="0">
              <a:buNone/>
            </a:pPr>
            <a:r>
              <a:rPr lang="en-US" sz="2000" dirty="0">
                <a:cs typeface="Calibri"/>
              </a:rPr>
              <a:t>Allow yourself to 'hold back' if you need to</a:t>
            </a:r>
          </a:p>
        </p:txBody>
      </p:sp>
    </p:spTree>
    <p:extLst>
      <p:ext uri="{BB962C8B-B14F-4D97-AF65-F5344CB8AC3E}">
        <p14:creationId xmlns:p14="http://schemas.microsoft.com/office/powerpoint/2010/main" val="19966835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2F572641-3701-43CD-A318-707278CDCB98}"/>
              </a:ext>
            </a:extLst>
          </p:cNvPr>
          <p:cNvSpPr>
            <a:spLocks noGrp="1"/>
          </p:cNvSpPr>
          <p:nvPr>
            <p:ph type="title"/>
          </p:nvPr>
        </p:nvSpPr>
        <p:spPr/>
        <p:txBody>
          <a:bodyPr/>
          <a:lstStyle/>
          <a:p>
            <a:r>
              <a:rPr lang="en-US">
                <a:cs typeface="Calibri Light"/>
              </a:rPr>
              <a:t>Exercise 1: Feedback and editing</a:t>
            </a:r>
          </a:p>
        </p:txBody>
      </p:sp>
      <p:sp>
        <p:nvSpPr>
          <p:cNvPr id="5" name="Content Placeholder 2">
            <a:extLst>
              <a:ext uri="{FF2B5EF4-FFF2-40B4-BE49-F238E27FC236}">
                <a16:creationId xmlns:a16="http://schemas.microsoft.com/office/drawing/2014/main" xmlns="" id="{B6104AE6-83A2-459F-8268-74CA9ACCD32E}"/>
              </a:ext>
            </a:extLst>
          </p:cNvPr>
          <p:cNvSpPr>
            <a:spLocks noGrp="1"/>
          </p:cNvSpPr>
          <p:nvPr>
            <p:ph idx="1"/>
          </p:nvPr>
        </p:nvSpPr>
        <p:spPr>
          <a:xfrm>
            <a:off x="335360" y="1628802"/>
            <a:ext cx="11425269" cy="2952326"/>
          </a:xfrm>
        </p:spPr>
        <p:txBody>
          <a:bodyPr vert="horz" lIns="91440" tIns="45720" rIns="91440" bIns="45720" rtlCol="0" anchor="t">
            <a:normAutofit fontScale="85000" lnSpcReduction="20000"/>
          </a:bodyPr>
          <a:lstStyle/>
          <a:p>
            <a:r>
              <a:rPr lang="en-US">
                <a:cs typeface="Calibri"/>
              </a:rPr>
              <a:t>In groups of 3</a:t>
            </a:r>
          </a:p>
          <a:p>
            <a:endParaRPr lang="en-US">
              <a:cs typeface="Calibri"/>
            </a:endParaRPr>
          </a:p>
          <a:p>
            <a:r>
              <a:rPr lang="en-US">
                <a:cs typeface="Calibri"/>
              </a:rPr>
              <a:t>10 minutes each</a:t>
            </a:r>
          </a:p>
          <a:p>
            <a:pPr lvl="1"/>
            <a:r>
              <a:rPr lang="en-US">
                <a:cs typeface="Calibri"/>
              </a:rPr>
              <a:t>Read your piece</a:t>
            </a:r>
          </a:p>
          <a:p>
            <a:pPr lvl="1"/>
            <a:r>
              <a:rPr lang="en-US">
                <a:cs typeface="Calibri"/>
              </a:rPr>
              <a:t>Feedback from group members</a:t>
            </a:r>
          </a:p>
          <a:p>
            <a:pPr lvl="4"/>
            <a:r>
              <a:rPr lang="en-US">
                <a:cs typeface="Calibri"/>
              </a:rPr>
              <a:t>E.g. What strikes you most about the piece? What did you like in particular? What would you have liked to see more of?</a:t>
            </a:r>
          </a:p>
          <a:p>
            <a:pPr lvl="4"/>
            <a:r>
              <a:rPr lang="en-US">
                <a:cs typeface="Calibri"/>
              </a:rPr>
              <a:t>If you have made notes, please give them to the person whose piece they are about</a:t>
            </a:r>
          </a:p>
          <a:p>
            <a:pPr lvl="1"/>
            <a:endParaRPr lang="en-US">
              <a:cs typeface="Calibri"/>
            </a:endParaRPr>
          </a:p>
          <a:p>
            <a:endParaRPr lang="en-US">
              <a:solidFill>
                <a:schemeClr val="bg1"/>
              </a:solidFill>
              <a:cs typeface="Calibri"/>
            </a:endParaRPr>
          </a:p>
        </p:txBody>
      </p:sp>
    </p:spTree>
    <p:extLst>
      <p:ext uri="{BB962C8B-B14F-4D97-AF65-F5344CB8AC3E}">
        <p14:creationId xmlns:p14="http://schemas.microsoft.com/office/powerpoint/2010/main" val="3325877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2F572641-3701-43CD-A318-707278CDCB98}"/>
              </a:ext>
            </a:extLst>
          </p:cNvPr>
          <p:cNvSpPr>
            <a:spLocks noGrp="1"/>
          </p:cNvSpPr>
          <p:nvPr>
            <p:ph type="title"/>
          </p:nvPr>
        </p:nvSpPr>
        <p:spPr>
          <a:xfrm>
            <a:off x="660400" y="2814638"/>
            <a:ext cx="10972800" cy="1143000"/>
          </a:xfrm>
        </p:spPr>
        <p:txBody>
          <a:bodyPr/>
          <a:lstStyle/>
          <a:p>
            <a:r>
              <a:rPr lang="en-US">
                <a:cs typeface="Calibri Light"/>
              </a:rPr>
              <a:t>Break</a:t>
            </a:r>
          </a:p>
        </p:txBody>
      </p:sp>
    </p:spTree>
    <p:extLst>
      <p:ext uri="{BB962C8B-B14F-4D97-AF65-F5344CB8AC3E}">
        <p14:creationId xmlns:p14="http://schemas.microsoft.com/office/powerpoint/2010/main" val="19650519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xmlns="" id="{B6104AE6-83A2-459F-8268-74CA9ACCD32E}"/>
              </a:ext>
            </a:extLst>
          </p:cNvPr>
          <p:cNvSpPr txBox="1">
            <a:spLocks/>
          </p:cNvSpPr>
          <p:nvPr/>
        </p:nvSpPr>
        <p:spPr>
          <a:xfrm>
            <a:off x="335361" y="1484784"/>
            <a:ext cx="11329259" cy="504056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solidFill>
                  <a:prstClr val="white"/>
                </a:solidFill>
                <a:cs typeface="Calibri"/>
              </a:rPr>
              <a:t>Back in groups of 3</a:t>
            </a:r>
          </a:p>
          <a:p>
            <a:endParaRPr lang="en-US">
              <a:solidFill>
                <a:prstClr val="white"/>
              </a:solidFill>
              <a:cs typeface="Calibri"/>
            </a:endParaRPr>
          </a:p>
          <a:p>
            <a:r>
              <a:rPr lang="en-US">
                <a:solidFill>
                  <a:prstClr val="white"/>
                </a:solidFill>
                <a:cs typeface="Calibri"/>
              </a:rPr>
              <a:t>Explain to your group:</a:t>
            </a:r>
          </a:p>
          <a:p>
            <a:pPr lvl="2"/>
            <a:r>
              <a:rPr lang="en-US">
                <a:solidFill>
                  <a:prstClr val="white"/>
                </a:solidFill>
                <a:cs typeface="Calibri"/>
              </a:rPr>
              <a:t>How you created your piece (what was your creative process?) </a:t>
            </a:r>
          </a:p>
          <a:p>
            <a:pPr lvl="2"/>
            <a:endParaRPr lang="en-US">
              <a:solidFill>
                <a:prstClr val="white"/>
              </a:solidFill>
              <a:cs typeface="Calibri"/>
            </a:endParaRPr>
          </a:p>
          <a:p>
            <a:pPr lvl="2"/>
            <a:endParaRPr lang="en-US">
              <a:solidFill>
                <a:prstClr val="white"/>
              </a:solidFill>
              <a:cs typeface="Calibri"/>
            </a:endParaRPr>
          </a:p>
          <a:p>
            <a:r>
              <a:rPr lang="en-US">
                <a:solidFill>
                  <a:prstClr val="white"/>
                </a:solidFill>
                <a:cs typeface="Calibri"/>
              </a:rPr>
              <a:t>5 mins each for the group to ask questions about the creative process and learn about this</a:t>
            </a:r>
          </a:p>
        </p:txBody>
      </p:sp>
      <p:sp>
        <p:nvSpPr>
          <p:cNvPr id="3" name="Title 2"/>
          <p:cNvSpPr>
            <a:spLocks noGrp="1"/>
          </p:cNvSpPr>
          <p:nvPr>
            <p:ph type="title"/>
          </p:nvPr>
        </p:nvSpPr>
        <p:spPr/>
        <p:txBody>
          <a:bodyPr/>
          <a:lstStyle/>
          <a:p>
            <a:r>
              <a:rPr lang="en-GB" b="1"/>
              <a:t>Exercise 2a - Your Creative Process</a:t>
            </a:r>
          </a:p>
        </p:txBody>
      </p:sp>
    </p:spTree>
    <p:extLst>
      <p:ext uri="{BB962C8B-B14F-4D97-AF65-F5344CB8AC3E}">
        <p14:creationId xmlns:p14="http://schemas.microsoft.com/office/powerpoint/2010/main" val="35762556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2F572641-3701-43CD-A318-707278CDCB98}"/>
              </a:ext>
            </a:extLst>
          </p:cNvPr>
          <p:cNvSpPr>
            <a:spLocks noGrp="1"/>
          </p:cNvSpPr>
          <p:nvPr>
            <p:ph type="title"/>
          </p:nvPr>
        </p:nvSpPr>
        <p:spPr/>
        <p:txBody>
          <a:bodyPr/>
          <a:lstStyle/>
          <a:p>
            <a:r>
              <a:rPr lang="en-US" b="1">
                <a:cs typeface="Calibri Light"/>
              </a:rPr>
              <a:t>Exercise 2b - Feed back to the wider group:</a:t>
            </a:r>
          </a:p>
        </p:txBody>
      </p:sp>
      <p:sp>
        <p:nvSpPr>
          <p:cNvPr id="2" name="TextBox 1"/>
          <p:cNvSpPr txBox="1"/>
          <p:nvPr/>
        </p:nvSpPr>
        <p:spPr>
          <a:xfrm>
            <a:off x="431371" y="2276875"/>
            <a:ext cx="11233248" cy="2554545"/>
          </a:xfrm>
          <a:prstGeom prst="rect">
            <a:avLst/>
          </a:prstGeom>
          <a:noFill/>
        </p:spPr>
        <p:txBody>
          <a:bodyPr wrap="square" rtlCol="0">
            <a:spAutoFit/>
          </a:bodyPr>
          <a:lstStyle/>
          <a:p>
            <a:pPr marL="285750" indent="-285750">
              <a:buFont typeface="Arial" panose="020B0604020202020204" pitchFamily="34" charset="0"/>
              <a:buChar char="•"/>
            </a:pPr>
            <a:r>
              <a:rPr lang="en-GB" sz="3200">
                <a:solidFill>
                  <a:prstClr val="white"/>
                </a:solidFill>
              </a:rPr>
              <a:t>What did you learn?</a:t>
            </a:r>
          </a:p>
          <a:p>
            <a:pPr marL="285750" indent="-285750">
              <a:buFont typeface="Arial" panose="020B0604020202020204" pitchFamily="34" charset="0"/>
              <a:buChar char="•"/>
            </a:pPr>
            <a:endParaRPr lang="en-GB" sz="3200">
              <a:solidFill>
                <a:prstClr val="white"/>
              </a:solidFill>
            </a:endParaRPr>
          </a:p>
          <a:p>
            <a:pPr marL="285750" indent="-285750">
              <a:buFont typeface="Arial" panose="020B0604020202020204" pitchFamily="34" charset="0"/>
              <a:buChar char="•"/>
            </a:pPr>
            <a:endParaRPr lang="en-GB" sz="3200">
              <a:solidFill>
                <a:prstClr val="white"/>
              </a:solidFill>
            </a:endParaRPr>
          </a:p>
          <a:p>
            <a:pPr marL="285750" indent="-285750">
              <a:buFont typeface="Arial" panose="020B0604020202020204" pitchFamily="34" charset="0"/>
              <a:buChar char="•"/>
            </a:pPr>
            <a:endParaRPr lang="en-GB" sz="3200">
              <a:solidFill>
                <a:prstClr val="white"/>
              </a:solidFill>
            </a:endParaRPr>
          </a:p>
          <a:p>
            <a:pPr marL="285750" indent="-285750">
              <a:buFont typeface="Arial" panose="020B0604020202020204" pitchFamily="34" charset="0"/>
              <a:buChar char="•"/>
            </a:pPr>
            <a:r>
              <a:rPr lang="en-GB" sz="3200">
                <a:solidFill>
                  <a:prstClr val="white"/>
                </a:solidFill>
              </a:rPr>
              <a:t>What struck you from your discussion?</a:t>
            </a:r>
          </a:p>
        </p:txBody>
      </p:sp>
    </p:spTree>
    <p:extLst>
      <p:ext uri="{BB962C8B-B14F-4D97-AF65-F5344CB8AC3E}">
        <p14:creationId xmlns:p14="http://schemas.microsoft.com/office/powerpoint/2010/main" val="9455622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2F572641-3701-43CD-A318-707278CDCB98}"/>
              </a:ext>
            </a:extLst>
          </p:cNvPr>
          <p:cNvSpPr>
            <a:spLocks noGrp="1"/>
          </p:cNvSpPr>
          <p:nvPr>
            <p:ph type="title"/>
          </p:nvPr>
        </p:nvSpPr>
        <p:spPr/>
        <p:txBody>
          <a:bodyPr>
            <a:normAutofit/>
          </a:bodyPr>
          <a:lstStyle/>
          <a:p>
            <a:r>
              <a:rPr lang="en-US" b="1">
                <a:cs typeface="Calibri Light"/>
              </a:rPr>
              <a:t>And before we end…</a:t>
            </a:r>
          </a:p>
        </p:txBody>
      </p:sp>
      <p:sp>
        <p:nvSpPr>
          <p:cNvPr id="5" name="Content Placeholder 2">
            <a:extLst>
              <a:ext uri="{FF2B5EF4-FFF2-40B4-BE49-F238E27FC236}">
                <a16:creationId xmlns:a16="http://schemas.microsoft.com/office/drawing/2014/main" xmlns="" id="{B6104AE6-83A2-459F-8268-74CA9ACCD32E}"/>
              </a:ext>
            </a:extLst>
          </p:cNvPr>
          <p:cNvSpPr>
            <a:spLocks noGrp="1"/>
          </p:cNvSpPr>
          <p:nvPr>
            <p:ph idx="1"/>
          </p:nvPr>
        </p:nvSpPr>
        <p:spPr>
          <a:xfrm>
            <a:off x="335360" y="1628802"/>
            <a:ext cx="11425269" cy="4896542"/>
          </a:xfrm>
        </p:spPr>
        <p:txBody>
          <a:bodyPr vert="horz" lIns="91440" tIns="45720" rIns="91440" bIns="45720" rtlCol="0" anchor="t">
            <a:normAutofit/>
          </a:bodyPr>
          <a:lstStyle/>
          <a:p>
            <a:pPr lvl="1">
              <a:buFont typeface="Arial" panose="020B0604020202020204" pitchFamily="34" charset="0"/>
              <a:buChar char="•"/>
            </a:pPr>
            <a:endParaRPr lang="en-US">
              <a:cs typeface="Calibri"/>
            </a:endParaRPr>
          </a:p>
          <a:p>
            <a:pPr lvl="1">
              <a:buFont typeface="Arial" panose="020B0604020202020204" pitchFamily="34" charset="0"/>
              <a:buChar char="•"/>
            </a:pPr>
            <a:endParaRPr lang="en-US">
              <a:cs typeface="Calibri"/>
            </a:endParaRPr>
          </a:p>
          <a:p>
            <a:pPr lvl="1">
              <a:buFont typeface="Arial" panose="020B0604020202020204" pitchFamily="34" charset="0"/>
              <a:buChar char="•"/>
            </a:pPr>
            <a:r>
              <a:rPr lang="en-US">
                <a:cs typeface="Calibri"/>
              </a:rPr>
              <a:t>Art exercise</a:t>
            </a:r>
          </a:p>
          <a:p>
            <a:endParaRPr lang="en-US">
              <a:solidFill>
                <a:schemeClr val="bg1"/>
              </a:solidFill>
              <a:cs typeface="Calibri"/>
            </a:endParaRPr>
          </a:p>
        </p:txBody>
      </p:sp>
    </p:spTree>
    <p:extLst>
      <p:ext uri="{BB962C8B-B14F-4D97-AF65-F5344CB8AC3E}">
        <p14:creationId xmlns:p14="http://schemas.microsoft.com/office/powerpoint/2010/main" val="41667286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Were these incredible hand paintings, discovered in Cueva de las Manos in Santa Cruz, Argentina, the work of wom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812"/>
            <a:ext cx="12191999" cy="68708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495300" y="5459113"/>
            <a:ext cx="11442700" cy="471788"/>
          </a:xfrm>
        </p:spPr>
        <p:txBody>
          <a:bodyPr>
            <a:noAutofit/>
          </a:bodyPr>
          <a:lstStyle/>
          <a:p>
            <a:pPr marL="0" indent="0" algn="ctr">
              <a:buNone/>
            </a:pPr>
            <a:r>
              <a:rPr lang="en-GB" sz="3600" b="1">
                <a:solidFill>
                  <a:schemeClr val="bg1"/>
                </a:solidFill>
              </a:rPr>
              <a:t>Cueva de las Manos in Santa Cruz, Argentina</a:t>
            </a:r>
          </a:p>
          <a:p>
            <a:pPr marL="0" indent="0" algn="ctr">
              <a:buNone/>
            </a:pPr>
            <a:r>
              <a:rPr lang="en-GB" b="1">
                <a:solidFill>
                  <a:schemeClr val="bg1"/>
                </a:solidFill>
              </a:rPr>
              <a:t>13,000 to 9,000 years ago/ 11,000-7,000 BC</a:t>
            </a:r>
            <a:endParaRPr lang="en-GB" sz="3600" b="1">
              <a:solidFill>
                <a:schemeClr val="bg1"/>
              </a:solidFill>
            </a:endParaRPr>
          </a:p>
        </p:txBody>
      </p:sp>
    </p:spTree>
    <p:extLst>
      <p:ext uri="{BB962C8B-B14F-4D97-AF65-F5344CB8AC3E}">
        <p14:creationId xmlns:p14="http://schemas.microsoft.com/office/powerpoint/2010/main" val="14659428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2F572641-3701-43CD-A318-707278CDCB98}"/>
              </a:ext>
            </a:extLst>
          </p:cNvPr>
          <p:cNvSpPr>
            <a:spLocks noGrp="1"/>
          </p:cNvSpPr>
          <p:nvPr>
            <p:ph type="title"/>
          </p:nvPr>
        </p:nvSpPr>
        <p:spPr>
          <a:xfrm>
            <a:off x="623392" y="2636912"/>
            <a:ext cx="10972800" cy="1143000"/>
          </a:xfrm>
        </p:spPr>
        <p:txBody>
          <a:bodyPr>
            <a:normAutofit/>
          </a:bodyPr>
          <a:lstStyle/>
          <a:p>
            <a:r>
              <a:rPr lang="en-US">
                <a:cs typeface="Calibri Light"/>
              </a:rPr>
              <a:t>Thank you </a:t>
            </a:r>
            <a:r>
              <a:rPr lang="en-US">
                <a:cs typeface="Calibri Light"/>
                <a:sym typeface="Wingdings" panose="05000000000000000000" pitchFamily="2" charset="2"/>
              </a:rPr>
              <a:t></a:t>
            </a:r>
            <a:endParaRPr lang="en-US">
              <a:cs typeface="Calibri Light"/>
            </a:endParaRPr>
          </a:p>
        </p:txBody>
      </p:sp>
    </p:spTree>
    <p:extLst>
      <p:ext uri="{BB962C8B-B14F-4D97-AF65-F5344CB8AC3E}">
        <p14:creationId xmlns:p14="http://schemas.microsoft.com/office/powerpoint/2010/main" val="30870968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6104AE6-83A2-459F-8268-74CA9ACCD32E}"/>
              </a:ext>
            </a:extLst>
          </p:cNvPr>
          <p:cNvSpPr>
            <a:spLocks noGrp="1"/>
          </p:cNvSpPr>
          <p:nvPr>
            <p:ph idx="1"/>
          </p:nvPr>
        </p:nvSpPr>
        <p:spPr>
          <a:xfrm>
            <a:off x="780691" y="1628775"/>
            <a:ext cx="10515600" cy="3810000"/>
          </a:xfrm>
        </p:spPr>
        <p:txBody>
          <a:bodyPr vert="horz" lIns="91440" tIns="45720" rIns="91440" bIns="45720" rtlCol="0" anchor="t">
            <a:normAutofit lnSpcReduction="10000"/>
          </a:bodyPr>
          <a:lstStyle/>
          <a:p>
            <a:pPr marL="0" indent="0" algn="ctr">
              <a:buNone/>
            </a:pPr>
            <a:r>
              <a:rPr lang="en-US" sz="4000" b="1" dirty="0">
                <a:cs typeface="Calibri"/>
              </a:rPr>
              <a:t>These materials were developed by the Continuing Bonds: Creative Dissemination project</a:t>
            </a:r>
          </a:p>
          <a:p>
            <a:pPr marL="0" indent="0" algn="ctr">
              <a:buNone/>
            </a:pPr>
            <a:endParaRPr lang="en-US" sz="4000" b="1" dirty="0">
              <a:cs typeface="Calibri"/>
            </a:endParaRPr>
          </a:p>
          <a:p>
            <a:pPr marL="0" indent="0" algn="ctr">
              <a:buNone/>
            </a:pPr>
            <a:r>
              <a:rPr lang="en-GB" sz="4000" dirty="0"/>
              <a:t>https://continuingbonds.live/creative-dissemination</a:t>
            </a:r>
            <a:r>
              <a:rPr lang="en-GB" sz="4000" dirty="0">
                <a:solidFill>
                  <a:schemeClr val="bg1"/>
                </a:solidFill>
              </a:rPr>
              <a:t>/</a:t>
            </a:r>
            <a:endParaRPr lang="en-US" sz="4000" dirty="0">
              <a:solidFill>
                <a:schemeClr val="bg1"/>
              </a:solidFill>
              <a:cs typeface="Calibri"/>
            </a:endParaRPr>
          </a:p>
        </p:txBody>
      </p:sp>
    </p:spTree>
    <p:extLst>
      <p:ext uri="{BB962C8B-B14F-4D97-AF65-F5344CB8AC3E}">
        <p14:creationId xmlns:p14="http://schemas.microsoft.com/office/powerpoint/2010/main" val="24832381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209" y="794182"/>
            <a:ext cx="10972800" cy="1143000"/>
          </a:xfrm>
        </p:spPr>
        <p:txBody>
          <a:bodyPr/>
          <a:lstStyle/>
          <a:p>
            <a:r>
              <a:rPr lang="en-GB" dirty="0"/>
              <a:t>We’d love to hear from you </a:t>
            </a:r>
            <a:r>
              <a:rPr lang="en-GB" dirty="0">
                <a:sym typeface="Wingdings" panose="05000000000000000000" pitchFamily="2" charset="2"/>
              </a:rPr>
              <a:t></a:t>
            </a:r>
            <a:endParaRPr lang="en-GB" dirty="0"/>
          </a:p>
        </p:txBody>
      </p:sp>
      <p:sp>
        <p:nvSpPr>
          <p:cNvPr id="3" name="Content Placeholder 2"/>
          <p:cNvSpPr>
            <a:spLocks noGrp="1"/>
          </p:cNvSpPr>
          <p:nvPr>
            <p:ph idx="1"/>
          </p:nvPr>
        </p:nvSpPr>
        <p:spPr>
          <a:xfrm>
            <a:off x="658091" y="2332037"/>
            <a:ext cx="10972800" cy="4525963"/>
          </a:xfrm>
        </p:spPr>
        <p:txBody>
          <a:bodyPr/>
          <a:lstStyle/>
          <a:p>
            <a:pPr marL="0" indent="0">
              <a:buNone/>
            </a:pPr>
            <a:r>
              <a:rPr lang="en-GB" dirty="0"/>
              <a:t>If you have used these teaching materials to run workshops of your own, please do tell us about it by emailing us at:</a:t>
            </a:r>
          </a:p>
          <a:p>
            <a:pPr marL="0" indent="0">
              <a:buNone/>
            </a:pPr>
            <a:endParaRPr lang="en-GB" dirty="0"/>
          </a:p>
          <a:p>
            <a:pPr marL="0" indent="0" algn="ctr">
              <a:buNone/>
            </a:pPr>
            <a:r>
              <a:rPr lang="en-GB" dirty="0"/>
              <a:t>continuing bonds@bradford.ac.uk</a:t>
            </a:r>
          </a:p>
        </p:txBody>
      </p:sp>
    </p:spTree>
    <p:extLst>
      <p:ext uri="{BB962C8B-B14F-4D97-AF65-F5344CB8AC3E}">
        <p14:creationId xmlns:p14="http://schemas.microsoft.com/office/powerpoint/2010/main" val="15830328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2F572641-3701-43CD-A318-707278CDCB98}"/>
              </a:ext>
            </a:extLst>
          </p:cNvPr>
          <p:cNvSpPr>
            <a:spLocks noGrp="1"/>
          </p:cNvSpPr>
          <p:nvPr>
            <p:ph type="title"/>
          </p:nvPr>
        </p:nvSpPr>
        <p:spPr/>
        <p:txBody>
          <a:bodyPr>
            <a:normAutofit/>
          </a:bodyPr>
          <a:lstStyle/>
          <a:p>
            <a:r>
              <a:rPr lang="en-US" b="1" dirty="0">
                <a:cs typeface="Calibri Light"/>
              </a:rPr>
              <a:t>Keeping in touch</a:t>
            </a:r>
          </a:p>
        </p:txBody>
      </p:sp>
      <p:sp>
        <p:nvSpPr>
          <p:cNvPr id="5" name="Content Placeholder 2">
            <a:extLst>
              <a:ext uri="{FF2B5EF4-FFF2-40B4-BE49-F238E27FC236}">
                <a16:creationId xmlns:a16="http://schemas.microsoft.com/office/drawing/2014/main" xmlns="" id="{B6104AE6-83A2-459F-8268-74CA9ACCD32E}"/>
              </a:ext>
            </a:extLst>
          </p:cNvPr>
          <p:cNvSpPr>
            <a:spLocks noGrp="1"/>
          </p:cNvSpPr>
          <p:nvPr>
            <p:ph idx="1"/>
          </p:nvPr>
        </p:nvSpPr>
        <p:spPr>
          <a:xfrm>
            <a:off x="1003300" y="1574800"/>
            <a:ext cx="10757329" cy="4823544"/>
          </a:xfrm>
        </p:spPr>
        <p:txBody>
          <a:bodyPr vert="horz" lIns="91440" tIns="45720" rIns="91440" bIns="45720" rtlCol="0" anchor="t">
            <a:normAutofit fontScale="77500" lnSpcReduction="20000"/>
          </a:bodyPr>
          <a:lstStyle/>
          <a:p>
            <a:pPr marL="457200" lvl="1" indent="0">
              <a:buNone/>
            </a:pPr>
            <a:endParaRPr lang="en-US">
              <a:cs typeface="Calibri"/>
            </a:endParaRPr>
          </a:p>
          <a:p>
            <a:pPr marL="0" indent="0">
              <a:buNone/>
            </a:pPr>
            <a:r>
              <a:rPr lang="en-US"/>
              <a:t>https://www.facebook.com/continuing.bonds.58 (Profile rather than a page on Facebook) </a:t>
            </a:r>
          </a:p>
          <a:p>
            <a:pPr marL="0" indent="0">
              <a:buNone/>
            </a:pPr>
            <a:endParaRPr lang="en-GB" sz="2400"/>
          </a:p>
          <a:p>
            <a:pPr marL="0" indent="0">
              <a:buNone/>
            </a:pPr>
            <a:r>
              <a:rPr lang="en-US"/>
              <a:t>@</a:t>
            </a:r>
            <a:r>
              <a:rPr lang="en-US" err="1"/>
              <a:t>CBondsStudy</a:t>
            </a:r>
            <a:r>
              <a:rPr lang="en-US"/>
              <a:t> or https://twitter.com/CBondsStudy</a:t>
            </a:r>
            <a:endParaRPr lang="en-GB" sz="2400"/>
          </a:p>
          <a:p>
            <a:pPr marL="0" indent="0">
              <a:buNone/>
            </a:pPr>
            <a:endParaRPr lang="en-US"/>
          </a:p>
          <a:p>
            <a:pPr marL="0" indent="0">
              <a:buNone/>
            </a:pPr>
            <a:r>
              <a:rPr lang="en-US"/>
              <a:t>@</a:t>
            </a:r>
            <a:r>
              <a:rPr lang="en-US" err="1"/>
              <a:t>CreativeDissemination</a:t>
            </a:r>
            <a:r>
              <a:rPr lang="en-US"/>
              <a:t> or https://www.instagram.com/creativedissemination/ </a:t>
            </a:r>
            <a:endParaRPr lang="en-GB" sz="2400"/>
          </a:p>
          <a:p>
            <a:pPr marL="0" indent="0">
              <a:buNone/>
            </a:pPr>
            <a:endParaRPr lang="en-US"/>
          </a:p>
          <a:p>
            <a:pPr marL="0" indent="0">
              <a:buNone/>
            </a:pPr>
            <a:r>
              <a:rPr lang="en-US"/>
              <a:t>Continuing Bonds or https://www.pinterest.co.uk/continuingbonds/ </a:t>
            </a:r>
            <a:endParaRPr lang="en-GB" sz="2400"/>
          </a:p>
          <a:p>
            <a:pPr marL="0" indent="0">
              <a:buNone/>
            </a:pPr>
            <a:endParaRPr lang="en-GB" sz="2400" i="1"/>
          </a:p>
          <a:p>
            <a:pPr marL="0" indent="0">
              <a:buNone/>
            </a:pPr>
            <a:r>
              <a:rPr lang="en-US"/>
              <a:t>https://continuingbonds.live/</a:t>
            </a:r>
            <a:endParaRPr lang="en-GB" sz="2400"/>
          </a:p>
          <a:p>
            <a:pPr marL="0" indent="0">
              <a:buNone/>
            </a:pPr>
            <a:endParaRPr lang="en-GB" sz="2400"/>
          </a:p>
          <a:p>
            <a:pPr marL="0" indent="0">
              <a:buNone/>
            </a:pPr>
            <a:r>
              <a:rPr lang="en-US"/>
              <a:t>Or on our email address: </a:t>
            </a:r>
            <a:r>
              <a:rPr lang="en-US" u="sng"/>
              <a:t>continuingbonds@bradford.ac.uk.</a:t>
            </a:r>
            <a:r>
              <a:rPr lang="en-US"/>
              <a:t> </a:t>
            </a:r>
            <a:endParaRPr lang="en-GB" sz="2400"/>
          </a:p>
          <a:p>
            <a:pPr marL="457200" lvl="1" indent="0">
              <a:buNone/>
            </a:pPr>
            <a:endParaRPr lang="en-US" u="sng">
              <a:solidFill>
                <a:srgbClr val="FF0000"/>
              </a:solidFill>
              <a:cs typeface="Calibri"/>
            </a:endParaRPr>
          </a:p>
          <a:p>
            <a:pPr lvl="1"/>
            <a:endParaRPr lang="en-US">
              <a:cs typeface="Calibri"/>
            </a:endParaRPr>
          </a:p>
          <a:p>
            <a:endParaRPr lang="en-US">
              <a:solidFill>
                <a:schemeClr val="bg1"/>
              </a:solidFill>
              <a:cs typeface="Calibri"/>
            </a:endParaRPr>
          </a:p>
        </p:txBody>
      </p:sp>
      <p:pic>
        <p:nvPicPr>
          <p:cNvPr id="1026"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925" y="1993900"/>
            <a:ext cx="4953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5925" y="2921000"/>
            <a:ext cx="495300" cy="368299"/>
          </a:xfrm>
          <a:prstGeom prst="rect">
            <a:avLst/>
          </a:prstGeom>
          <a:noFill/>
          <a:ln>
            <a:noFill/>
          </a:ln>
        </p:spPr>
      </p:pic>
      <p:pic>
        <p:nvPicPr>
          <p:cNvPr id="7" name="Picture 6"/>
          <p:cNvPicPr/>
          <p:nvPr/>
        </p:nvPicPr>
        <p:blipFill rotWithShape="1">
          <a:blip r:embed="rId5" cstate="print">
            <a:extLst>
              <a:ext uri="{28A0092B-C50C-407E-A947-70E740481C1C}">
                <a14:useLocalDpi xmlns:a14="http://schemas.microsoft.com/office/drawing/2010/main" val="0"/>
              </a:ext>
            </a:extLst>
          </a:blip>
          <a:srcRect l="22836" t="1" r="21395"/>
          <a:stretch/>
        </p:blipFill>
        <p:spPr bwMode="auto">
          <a:xfrm>
            <a:off x="390524" y="3632200"/>
            <a:ext cx="520701" cy="431165"/>
          </a:xfrm>
          <a:prstGeom prst="rect">
            <a:avLst/>
          </a:prstGeom>
          <a:noFill/>
          <a:ln>
            <a:noFill/>
          </a:ln>
          <a:extLst>
            <a:ext uri="{53640926-AAD7-44D8-BBD7-CCE9431645EC}">
              <a14:shadowObscured xmlns:a14="http://schemas.microsoft.com/office/drawing/2010/main"/>
            </a:ext>
          </a:extLst>
        </p:spPr>
      </p:pic>
      <p:pic>
        <p:nvPicPr>
          <p:cNvPr id="1027"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7512" y="4324350"/>
            <a:ext cx="4937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30200" y="5041900"/>
            <a:ext cx="974725" cy="461665"/>
          </a:xfrm>
          <a:prstGeom prst="rect">
            <a:avLst/>
          </a:prstGeom>
          <a:noFill/>
        </p:spPr>
        <p:txBody>
          <a:bodyPr wrap="square" rtlCol="0">
            <a:spAutoFit/>
          </a:bodyPr>
          <a:lstStyle/>
          <a:p>
            <a:r>
              <a:rPr lang="en-US" sz="2400" i="1"/>
              <a:t>LIVE</a:t>
            </a:r>
            <a:endParaRPr lang="en-GB" sz="2400"/>
          </a:p>
        </p:txBody>
      </p:sp>
    </p:spTree>
    <p:extLst>
      <p:ext uri="{BB962C8B-B14F-4D97-AF65-F5344CB8AC3E}">
        <p14:creationId xmlns:p14="http://schemas.microsoft.com/office/powerpoint/2010/main" val="18593050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95350" y="923925"/>
            <a:ext cx="1638300" cy="13811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5" name="Rectangle 4"/>
          <p:cNvSpPr/>
          <p:nvPr/>
        </p:nvSpPr>
        <p:spPr>
          <a:xfrm>
            <a:off x="3019425" y="2314575"/>
            <a:ext cx="2619375" cy="13811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4491037" y="3671887"/>
            <a:ext cx="2619375" cy="1381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7" name="Rectangle 6"/>
          <p:cNvSpPr/>
          <p:nvPr/>
        </p:nvSpPr>
        <p:spPr>
          <a:xfrm>
            <a:off x="7110412" y="2290761"/>
            <a:ext cx="1624013" cy="13811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825" y="2300400"/>
            <a:ext cx="2133600" cy="1395300"/>
          </a:xfrm>
          <a:prstGeom prst="rect">
            <a:avLst/>
          </a:prstGeom>
        </p:spPr>
      </p:pic>
      <p:sp>
        <p:nvSpPr>
          <p:cNvPr id="11" name="Right Triangle 10"/>
          <p:cNvSpPr/>
          <p:nvPr/>
        </p:nvSpPr>
        <p:spPr>
          <a:xfrm>
            <a:off x="2524125" y="923924"/>
            <a:ext cx="485775" cy="1381126"/>
          </a:xfrm>
          <a:prstGeom prst="rtTriangl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9426" y="3695701"/>
            <a:ext cx="1471611" cy="1357312"/>
          </a:xfrm>
          <a:prstGeom prst="rect">
            <a:avLst/>
          </a:prstGeom>
        </p:spPr>
      </p:pic>
      <p:sp>
        <p:nvSpPr>
          <p:cNvPr id="15" name="Right Triangle 14"/>
          <p:cNvSpPr/>
          <p:nvPr/>
        </p:nvSpPr>
        <p:spPr>
          <a:xfrm>
            <a:off x="5638800" y="2314574"/>
            <a:ext cx="485775" cy="1357311"/>
          </a:xfrm>
          <a:prstGeom prst="rtTriangl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0412" y="3671885"/>
            <a:ext cx="1624013" cy="1381128"/>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4425" y="2307486"/>
            <a:ext cx="1624013" cy="1381128"/>
          </a:xfrm>
          <a:prstGeom prst="rect">
            <a:avLst/>
          </a:prstGeom>
        </p:spPr>
      </p:pic>
      <p:pic>
        <p:nvPicPr>
          <p:cNvPr id="21" name="Picture 8">
            <a:extLst>
              <a:ext uri="{FF2B5EF4-FFF2-40B4-BE49-F238E27FC236}">
                <a16:creationId xmlns:a16="http://schemas.microsoft.com/office/drawing/2014/main" xmlns="" id="{C7C9319D-0E20-43D7-9524-42B23FA4A783}"/>
              </a:ext>
            </a:extLst>
          </p:cNvPr>
          <p:cNvPicPr>
            <a:picLocks noChangeAspect="1"/>
          </p:cNvPicPr>
          <p:nvPr/>
        </p:nvPicPr>
        <p:blipFill>
          <a:blip r:embed="rId5"/>
          <a:stretch>
            <a:fillRect/>
          </a:stretch>
        </p:blipFill>
        <p:spPr>
          <a:xfrm>
            <a:off x="1060345" y="952500"/>
            <a:ext cx="1311380" cy="1311380"/>
          </a:xfrm>
          <a:prstGeom prst="rect">
            <a:avLst/>
          </a:prstGeom>
        </p:spPr>
      </p:pic>
      <p:pic>
        <p:nvPicPr>
          <p:cNvPr id="22" name="Picture 6">
            <a:extLst>
              <a:ext uri="{FF2B5EF4-FFF2-40B4-BE49-F238E27FC236}">
                <a16:creationId xmlns:a16="http://schemas.microsoft.com/office/drawing/2014/main" xmlns="" id="{C822F0A1-0248-4C6E-BFEA-A8CDB2287700}"/>
              </a:ext>
            </a:extLst>
          </p:cNvPr>
          <p:cNvPicPr>
            <a:picLocks noChangeAspect="1"/>
          </p:cNvPicPr>
          <p:nvPr/>
        </p:nvPicPr>
        <p:blipFill>
          <a:blip r:embed="rId6"/>
          <a:stretch>
            <a:fillRect/>
          </a:stretch>
        </p:blipFill>
        <p:spPr>
          <a:xfrm>
            <a:off x="3107407" y="2505100"/>
            <a:ext cx="2434736" cy="1028675"/>
          </a:xfrm>
          <a:prstGeom prst="rect">
            <a:avLst/>
          </a:prstGeom>
        </p:spPr>
      </p:pic>
      <p:pic>
        <p:nvPicPr>
          <p:cNvPr id="23" name="Picture 4">
            <a:extLst>
              <a:ext uri="{FF2B5EF4-FFF2-40B4-BE49-F238E27FC236}">
                <a16:creationId xmlns:a16="http://schemas.microsoft.com/office/drawing/2014/main" xmlns="" id="{D5792F95-AAD5-4326-B46F-7BFE8F4B82E4}"/>
              </a:ext>
            </a:extLst>
          </p:cNvPr>
          <p:cNvPicPr>
            <a:picLocks noChangeAspect="1"/>
          </p:cNvPicPr>
          <p:nvPr/>
        </p:nvPicPr>
        <p:blipFill rotWithShape="1">
          <a:blip r:embed="rId7"/>
          <a:srcRect l="7700" t="25516" b="28716"/>
          <a:stretch/>
        </p:blipFill>
        <p:spPr>
          <a:xfrm>
            <a:off x="4544813" y="3938438"/>
            <a:ext cx="2722762" cy="890737"/>
          </a:xfrm>
          <a:prstGeom prst="rect">
            <a:avLst/>
          </a:prstGeom>
        </p:spPr>
      </p:pic>
      <p:pic>
        <p:nvPicPr>
          <p:cNvPr id="24" name="Picture 23"/>
          <p:cNvPicPr/>
          <p:nvPr/>
        </p:nvPicPr>
        <p:blipFill rotWithShape="1">
          <a:blip r:embed="rId8"/>
          <a:srcRect l="20303" t="26036" r="51239" b="22190"/>
          <a:stretch/>
        </p:blipFill>
        <p:spPr bwMode="auto">
          <a:xfrm>
            <a:off x="7261293" y="2365883"/>
            <a:ext cx="1263581" cy="1210751"/>
          </a:xfrm>
          <a:prstGeom prst="rect">
            <a:avLst/>
          </a:prstGeom>
          <a:ln>
            <a:noFill/>
          </a:ln>
          <a:extLst>
            <a:ext uri="{53640926-AAD7-44D8-BBD7-CCE9431645EC}">
              <a14:shadowObscured xmlns:a14="http://schemas.microsoft.com/office/drawing/2010/main"/>
            </a:ext>
          </a:extLst>
        </p:spPr>
      </p:pic>
      <p:sp>
        <p:nvSpPr>
          <p:cNvPr id="25" name="Title 1">
            <a:extLst>
              <a:ext uri="{FF2B5EF4-FFF2-40B4-BE49-F238E27FC236}">
                <a16:creationId xmlns:a16="http://schemas.microsoft.com/office/drawing/2014/main" xmlns="" id="{D454D048-F33D-43EE-8FDD-F19841D9E530}"/>
              </a:ext>
            </a:extLst>
          </p:cNvPr>
          <p:cNvSpPr txBox="1">
            <a:spLocks/>
          </p:cNvSpPr>
          <p:nvPr/>
        </p:nvSpPr>
        <p:spPr>
          <a:xfrm>
            <a:off x="3929352" y="5872081"/>
            <a:ext cx="8082447" cy="802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3800">
                <a:solidFill>
                  <a:prstClr val="white"/>
                </a:solidFill>
                <a:cs typeface="Calibri Light"/>
              </a:rPr>
              <a:t>Acknowledgements</a:t>
            </a:r>
            <a:endParaRPr lang="en-US" sz="3800" dirty="0">
              <a:solidFill>
                <a:prstClr val="white"/>
              </a:solidFill>
              <a:cs typeface="Calibri Light"/>
            </a:endParaRPr>
          </a:p>
        </p:txBody>
      </p:sp>
    </p:spTree>
    <p:extLst>
      <p:ext uri="{BB962C8B-B14F-4D97-AF65-F5344CB8AC3E}">
        <p14:creationId xmlns:p14="http://schemas.microsoft.com/office/powerpoint/2010/main" val="30815677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2254"/>
            <a:ext cx="10515600" cy="1325563"/>
          </a:xfrm>
        </p:spPr>
        <p:txBody>
          <a:bodyPr>
            <a:normAutofit/>
          </a:bodyPr>
          <a:lstStyle/>
          <a:p>
            <a:r>
              <a:rPr lang="en-GB" b="1" dirty="0">
                <a:solidFill>
                  <a:schemeClr val="bg1"/>
                </a:solidFill>
              </a:rPr>
              <a:t>Sources</a:t>
            </a:r>
          </a:p>
        </p:txBody>
      </p:sp>
      <p:graphicFrame>
        <p:nvGraphicFramePr>
          <p:cNvPr id="4" name="Table 3"/>
          <p:cNvGraphicFramePr>
            <a:graphicFrameLocks noGrp="1"/>
          </p:cNvGraphicFramePr>
          <p:nvPr>
            <p:extLst>
              <p:ext uri="{D42A27DB-BD31-4B8C-83A1-F6EECF244321}">
                <p14:modId xmlns:p14="http://schemas.microsoft.com/office/powerpoint/2010/main" val="2758121880"/>
              </p:ext>
            </p:extLst>
          </p:nvPr>
        </p:nvGraphicFramePr>
        <p:xfrm>
          <a:off x="888998" y="1491191"/>
          <a:ext cx="10931526" cy="4226560"/>
        </p:xfrm>
        <a:graphic>
          <a:graphicData uri="http://schemas.openxmlformats.org/drawingml/2006/table">
            <a:tbl>
              <a:tblPr firstRow="1" bandRow="1">
                <a:tableStyleId>{5C22544A-7EE6-4342-B048-85BDC9FD1C3A}</a:tableStyleId>
              </a:tblPr>
              <a:tblGrid>
                <a:gridCol w="5465763">
                  <a:extLst>
                    <a:ext uri="{9D8B030D-6E8A-4147-A177-3AD203B41FA5}">
                      <a16:colId xmlns:a16="http://schemas.microsoft.com/office/drawing/2014/main" xmlns="" val="20000"/>
                    </a:ext>
                  </a:extLst>
                </a:gridCol>
                <a:gridCol w="5465763">
                  <a:extLst>
                    <a:ext uri="{9D8B030D-6E8A-4147-A177-3AD203B41FA5}">
                      <a16:colId xmlns:a16="http://schemas.microsoft.com/office/drawing/2014/main" xmlns="" val="20001"/>
                    </a:ext>
                  </a:extLst>
                </a:gridCol>
              </a:tblGrid>
              <a:tr h="370840">
                <a:tc>
                  <a:txBody>
                    <a:bodyPr/>
                    <a:lstStyle/>
                    <a:p>
                      <a:r>
                        <a:rPr lang="en-GB" dirty="0"/>
                        <a:t>Case</a:t>
                      </a:r>
                      <a:r>
                        <a:rPr lang="en-GB" baseline="0" dirty="0"/>
                        <a:t> material</a:t>
                      </a:r>
                      <a:endParaRPr lang="en-GB" dirty="0"/>
                    </a:p>
                  </a:txBody>
                  <a:tcPr/>
                </a:tc>
                <a:tc>
                  <a:txBody>
                    <a:bodyPr/>
                    <a:lstStyle/>
                    <a:p>
                      <a:r>
                        <a:rPr lang="en-GB" dirty="0"/>
                        <a:t>Source</a:t>
                      </a:r>
                    </a:p>
                  </a:txBody>
                  <a:tcPr/>
                </a:tc>
                <a:extLst>
                  <a:ext uri="{0D108BD9-81ED-4DB2-BD59-A6C34878D82A}">
                    <a16:rowId xmlns:a16="http://schemas.microsoft.com/office/drawing/2014/main" xmlns="" val="10000"/>
                  </a:ext>
                </a:extLst>
              </a:tr>
              <a:tr h="370840">
                <a:tc>
                  <a:txBody>
                    <a:bodyPr/>
                    <a:lstStyle/>
                    <a:p>
                      <a:r>
                        <a:rPr lang="en-GB" sz="1400" dirty="0"/>
                        <a:t>Plastered Skulls image</a:t>
                      </a:r>
                    </a:p>
                  </a:txBody>
                  <a:tcPr/>
                </a:tc>
                <a:tc>
                  <a:txBody>
                    <a:bodyPr/>
                    <a:lstStyle/>
                    <a:p>
                      <a:r>
                        <a:rPr lang="en-GB" sz="1400" kern="1200" dirty="0">
                          <a:solidFill>
                            <a:schemeClr val="dk1"/>
                          </a:solidFill>
                          <a:effectLst/>
                          <a:latin typeface="+mn-lt"/>
                          <a:ea typeface="+mn-ea"/>
                          <a:cs typeface="+mn-cs"/>
                        </a:rPr>
                        <a:t>Karina </a:t>
                      </a:r>
                      <a:r>
                        <a:rPr lang="en-GB" sz="1400" kern="1200" dirty="0" err="1">
                          <a:solidFill>
                            <a:schemeClr val="dk1"/>
                          </a:solidFill>
                          <a:effectLst/>
                          <a:latin typeface="+mn-lt"/>
                          <a:ea typeface="+mn-ea"/>
                          <a:cs typeface="+mn-cs"/>
                        </a:rPr>
                        <a:t>Croucher</a:t>
                      </a:r>
                      <a:r>
                        <a:rPr lang="en-GB" sz="1400" kern="1200" dirty="0">
                          <a:solidFill>
                            <a:schemeClr val="dk1"/>
                          </a:solidFill>
                          <a:effectLst/>
                          <a:latin typeface="+mn-lt"/>
                          <a:ea typeface="+mn-ea"/>
                          <a:cs typeface="+mn-cs"/>
                        </a:rPr>
                        <a:t> (courtesy Danielle </a:t>
                      </a:r>
                      <a:r>
                        <a:rPr lang="en-GB" sz="1400" kern="1200" dirty="0" err="1">
                          <a:solidFill>
                            <a:schemeClr val="dk1"/>
                          </a:solidFill>
                          <a:effectLst/>
                          <a:latin typeface="+mn-lt"/>
                          <a:ea typeface="+mn-ea"/>
                          <a:cs typeface="+mn-cs"/>
                        </a:rPr>
                        <a:t>Stordeur</a:t>
                      </a:r>
                      <a:r>
                        <a:rPr lang="en-GB" sz="1400" kern="1200" dirty="0">
                          <a:solidFill>
                            <a:schemeClr val="dk1"/>
                          </a:solidFill>
                          <a:effectLst/>
                          <a:latin typeface="+mn-lt"/>
                          <a:ea typeface="+mn-ea"/>
                          <a:cs typeface="+mn-cs"/>
                        </a:rPr>
                        <a:t>)</a:t>
                      </a:r>
                      <a:endParaRPr lang="en-GB" sz="1400" dirty="0"/>
                    </a:p>
                  </a:txBody>
                  <a:tcPr/>
                </a:tc>
                <a:extLst>
                  <a:ext uri="{0D108BD9-81ED-4DB2-BD59-A6C34878D82A}">
                    <a16:rowId xmlns:a16="http://schemas.microsoft.com/office/drawing/2014/main" xmlns="" val="10001"/>
                  </a:ext>
                </a:extLst>
              </a:tr>
              <a:tr h="370840">
                <a:tc>
                  <a:txBody>
                    <a:bodyPr/>
                    <a:lstStyle/>
                    <a:p>
                      <a:r>
                        <a:rPr lang="en-GB" sz="1400" dirty="0"/>
                        <a:t>Hair Pin</a:t>
                      </a:r>
                      <a:r>
                        <a:rPr lang="en-GB" sz="1400" baseline="0" dirty="0"/>
                        <a:t> image</a:t>
                      </a:r>
                      <a:endParaRPr lang="en-GB" sz="1400" dirty="0"/>
                    </a:p>
                  </a:txBody>
                  <a:tcPr/>
                </a:tc>
                <a:tc>
                  <a:txBody>
                    <a:bodyPr/>
                    <a:lstStyle/>
                    <a:p>
                      <a:r>
                        <a:rPr lang="en-GB" sz="1400" dirty="0"/>
                        <a:t>Melanie Giles</a:t>
                      </a:r>
                      <a:r>
                        <a:rPr lang="en-GB" sz="1400" baseline="0" dirty="0"/>
                        <a:t> (drawn by Agnes Mortimer, 1911)</a:t>
                      </a:r>
                      <a:endParaRPr lang="en-GB" sz="1400" dirty="0"/>
                    </a:p>
                  </a:txBody>
                  <a:tcPr/>
                </a:tc>
                <a:extLst>
                  <a:ext uri="{0D108BD9-81ED-4DB2-BD59-A6C34878D82A}">
                    <a16:rowId xmlns:a16="http://schemas.microsoft.com/office/drawing/2014/main" xmlns="" val="10002"/>
                  </a:ext>
                </a:extLst>
              </a:tr>
              <a:tr h="370840">
                <a:tc>
                  <a:txBody>
                    <a:bodyPr/>
                    <a:lstStyle/>
                    <a:p>
                      <a:r>
                        <a:rPr lang="en-GB" sz="1400" dirty="0"/>
                        <a:t>Oil Burner</a:t>
                      </a:r>
                      <a:r>
                        <a:rPr lang="en-GB" sz="1400" baseline="0" dirty="0"/>
                        <a:t> image</a:t>
                      </a:r>
                      <a:endParaRPr lang="en-GB" sz="1400" dirty="0"/>
                    </a:p>
                  </a:txBody>
                  <a:tcPr/>
                </a:tc>
                <a:tc>
                  <a:txBody>
                    <a:bodyPr/>
                    <a:lstStyle/>
                    <a:p>
                      <a:r>
                        <a:rPr lang="en-GB" sz="1400" dirty="0"/>
                        <a:t>Continuing</a:t>
                      </a:r>
                      <a:r>
                        <a:rPr lang="en-GB" sz="1400" baseline="0" dirty="0"/>
                        <a:t> Bonds: Creative Dissemination project, University of Bradford</a:t>
                      </a:r>
                      <a:endParaRPr lang="en-GB" sz="1400" dirty="0"/>
                    </a:p>
                  </a:txBody>
                  <a:tcPr/>
                </a:tc>
                <a:extLst>
                  <a:ext uri="{0D108BD9-81ED-4DB2-BD59-A6C34878D82A}">
                    <a16:rowId xmlns:a16="http://schemas.microsoft.com/office/drawing/2014/main" xmlns="" val="10003"/>
                  </a:ext>
                </a:extLst>
              </a:tr>
              <a:tr h="370840">
                <a:tc>
                  <a:txBody>
                    <a:bodyPr/>
                    <a:lstStyle/>
                    <a:p>
                      <a:r>
                        <a:rPr lang="en-GB" sz="1400" dirty="0"/>
                        <a:t>Loom Weight image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t>Continuing</a:t>
                      </a:r>
                      <a:r>
                        <a:rPr lang="en-GB" sz="1400" baseline="0" dirty="0"/>
                        <a:t> Bonds: Creative Dissemination project, University of Bradford</a:t>
                      </a:r>
                      <a:endParaRPr lang="en-GB" sz="1400" dirty="0"/>
                    </a:p>
                  </a:txBody>
                  <a:tcPr/>
                </a:tc>
                <a:extLst>
                  <a:ext uri="{0D108BD9-81ED-4DB2-BD59-A6C34878D82A}">
                    <a16:rowId xmlns:a16="http://schemas.microsoft.com/office/drawing/2014/main" xmlns="" val="10004"/>
                  </a:ext>
                </a:extLst>
              </a:tr>
              <a:tr h="370840">
                <a:tc>
                  <a:txBody>
                    <a:bodyPr/>
                    <a:lstStyle/>
                    <a:p>
                      <a:r>
                        <a:rPr lang="en-GB" sz="1400" dirty="0"/>
                        <a:t>Comb image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t>Continuing</a:t>
                      </a:r>
                      <a:r>
                        <a:rPr lang="en-GB" sz="1400" baseline="0" dirty="0"/>
                        <a:t> Bonds: Creative Dissemination project, University of Bradford</a:t>
                      </a:r>
                      <a:endParaRPr lang="en-GB" sz="1400" dirty="0"/>
                    </a:p>
                  </a:txBody>
                  <a:tcPr/>
                </a:tc>
                <a:extLst>
                  <a:ext uri="{0D108BD9-81ED-4DB2-BD59-A6C34878D82A}">
                    <a16:rowId xmlns:a16="http://schemas.microsoft.com/office/drawing/2014/main" xmlns="" val="10005"/>
                  </a:ext>
                </a:extLst>
              </a:tr>
              <a:tr h="370840">
                <a:tc>
                  <a:txBody>
                    <a:bodyPr/>
                    <a:lstStyle/>
                    <a:p>
                      <a:r>
                        <a:rPr lang="en-GB" sz="1400" dirty="0"/>
                        <a:t>Amber Beads image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t>Continuing</a:t>
                      </a:r>
                      <a:r>
                        <a:rPr lang="en-GB" sz="1400" baseline="0" dirty="0"/>
                        <a:t> Bonds: Creative Dissemination project, University of Bradford</a:t>
                      </a:r>
                      <a:endParaRPr lang="en-GB" sz="1400" dirty="0"/>
                    </a:p>
                  </a:txBody>
                  <a:tcPr/>
                </a:tc>
                <a:extLst>
                  <a:ext uri="{0D108BD9-81ED-4DB2-BD59-A6C34878D82A}">
                    <a16:rowId xmlns:a16="http://schemas.microsoft.com/office/drawing/2014/main" xmlns="" val="10006"/>
                  </a:ext>
                </a:extLst>
              </a:tr>
              <a:tr h="370840">
                <a:tc>
                  <a:txBody>
                    <a:bodyPr/>
                    <a:lstStyle/>
                    <a:p>
                      <a:r>
                        <a:rPr lang="en-GB" sz="1400" dirty="0"/>
                        <a:t>Roman Bracelet</a:t>
                      </a:r>
                      <a:r>
                        <a:rPr lang="en-GB" sz="1400" baseline="0" dirty="0"/>
                        <a:t> image</a:t>
                      </a:r>
                      <a:endParaRPr lang="en-GB"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t>Continuing</a:t>
                      </a:r>
                      <a:r>
                        <a:rPr lang="en-GB" sz="1400" baseline="0" dirty="0"/>
                        <a:t> Bonds: Creative Dissemination project, University of Bradford</a:t>
                      </a:r>
                      <a:endParaRPr lang="en-GB" sz="1400" dirty="0"/>
                    </a:p>
                  </a:txBody>
                  <a:tcPr/>
                </a:tc>
                <a:extLst>
                  <a:ext uri="{0D108BD9-81ED-4DB2-BD59-A6C34878D82A}">
                    <a16:rowId xmlns:a16="http://schemas.microsoft.com/office/drawing/2014/main" xmlns="" val="10007"/>
                  </a:ext>
                </a:extLst>
              </a:tr>
              <a:tr h="370840">
                <a:tc>
                  <a:txBody>
                    <a:bodyPr/>
                    <a:lstStyle/>
                    <a:p>
                      <a:r>
                        <a:rPr lang="en-GB" sz="1400" dirty="0"/>
                        <a:t>Grave</a:t>
                      </a:r>
                      <a:r>
                        <a:rPr lang="en-GB" sz="1400" baseline="0" dirty="0"/>
                        <a:t> Pottery image</a:t>
                      </a:r>
                      <a:endParaRPr lang="en-GB"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t>Continuing</a:t>
                      </a:r>
                      <a:r>
                        <a:rPr lang="en-GB" sz="1400" baseline="0" dirty="0"/>
                        <a:t> Bonds: Creative Dissemination project, University of Bradford</a:t>
                      </a:r>
                      <a:endParaRPr lang="en-GB" sz="1400" dirty="0"/>
                    </a:p>
                  </a:txBody>
                  <a:tcPr/>
                </a:tc>
                <a:extLst>
                  <a:ext uri="{0D108BD9-81ED-4DB2-BD59-A6C34878D82A}">
                    <a16:rowId xmlns:a16="http://schemas.microsoft.com/office/drawing/2014/main" xmlns="" val="10008"/>
                  </a:ext>
                </a:extLst>
              </a:tr>
              <a:tr h="370840">
                <a:tc>
                  <a:txBody>
                    <a:bodyPr/>
                    <a:lstStyle/>
                    <a:p>
                      <a:r>
                        <a:rPr lang="en-GB" sz="1400" dirty="0"/>
                        <a:t>Bead</a:t>
                      </a:r>
                      <a:r>
                        <a:rPr lang="en-GB" sz="1400" baseline="0" dirty="0"/>
                        <a:t> Necklace image</a:t>
                      </a:r>
                      <a:endParaRPr lang="en-GB"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t>Continuing</a:t>
                      </a:r>
                      <a:r>
                        <a:rPr lang="en-GB" sz="1400" baseline="0" dirty="0"/>
                        <a:t> Bonds: Creative Dissemination project, University of Bradford</a:t>
                      </a:r>
                      <a:endParaRPr lang="en-GB" sz="1400" dirty="0"/>
                    </a:p>
                  </a:txBody>
                  <a:tcPr/>
                </a:tc>
                <a:extLst>
                  <a:ext uri="{0D108BD9-81ED-4DB2-BD59-A6C34878D82A}">
                    <a16:rowId xmlns:a16="http://schemas.microsoft.com/office/drawing/2014/main" xmlns="" val="10009"/>
                  </a:ext>
                </a:extLst>
              </a:tr>
              <a:tr h="370840">
                <a:tc>
                  <a:txBody>
                    <a:bodyPr/>
                    <a:lstStyle/>
                    <a:p>
                      <a:r>
                        <a:rPr lang="en-GB" sz="1400" dirty="0"/>
                        <a:t>Image of Cueva de las Manos</a:t>
                      </a:r>
                    </a:p>
                  </a:txBody>
                  <a:tcPr/>
                </a:tc>
                <a:tc>
                  <a:txBody>
                    <a:bodyPr/>
                    <a:lstStyle/>
                    <a:p>
                      <a:r>
                        <a:rPr lang="en-GB" sz="1400" dirty="0">
                          <a:hlinkClick r:id="rId3"/>
                        </a:rPr>
                        <a:t>https://en.wikipedia.org/wiki/Cueva_de_las_Manos#/media/File:SantaCruz-CuevaManos-P2210651b.jpg</a:t>
                      </a:r>
                      <a:endParaRPr lang="en-GB" sz="1400" dirty="0"/>
                    </a:p>
                  </a:txBody>
                  <a:tcPr/>
                </a:tc>
                <a:extLst>
                  <a:ext uri="{0D108BD9-81ED-4DB2-BD59-A6C34878D82A}">
                    <a16:rowId xmlns:a16="http://schemas.microsoft.com/office/drawing/2014/main" xmlns="" val="10011"/>
                  </a:ext>
                </a:extLst>
              </a:tr>
            </a:tbl>
          </a:graphicData>
        </a:graphic>
      </p:graphicFrame>
    </p:spTree>
    <p:extLst>
      <p:ext uri="{BB962C8B-B14F-4D97-AF65-F5344CB8AC3E}">
        <p14:creationId xmlns:p14="http://schemas.microsoft.com/office/powerpoint/2010/main" val="12000616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bg1"/>
                </a:solidFill>
              </a:rPr>
              <a:t>Where to find out more:</a:t>
            </a:r>
          </a:p>
        </p:txBody>
      </p:sp>
      <p:sp>
        <p:nvSpPr>
          <p:cNvPr id="3" name="Content Placeholder 2"/>
          <p:cNvSpPr>
            <a:spLocks noGrp="1"/>
          </p:cNvSpPr>
          <p:nvPr>
            <p:ph idx="1"/>
          </p:nvPr>
        </p:nvSpPr>
        <p:spPr>
          <a:xfrm>
            <a:off x="838200" y="1392382"/>
            <a:ext cx="10515600" cy="5309754"/>
          </a:xfrm>
        </p:spPr>
        <p:txBody>
          <a:bodyPr>
            <a:normAutofit fontScale="62500" lnSpcReduction="20000"/>
          </a:bodyPr>
          <a:lstStyle/>
          <a:p>
            <a:pPr marL="0" indent="0">
              <a:buNone/>
            </a:pPr>
            <a:endParaRPr lang="en-GB" dirty="0">
              <a:solidFill>
                <a:srgbClr val="FF0000"/>
              </a:solidFill>
            </a:endParaRPr>
          </a:p>
          <a:p>
            <a:pPr marL="0" indent="0">
              <a:buNone/>
            </a:pPr>
            <a:r>
              <a:rPr lang="en-GB" dirty="0" err="1">
                <a:solidFill>
                  <a:schemeClr val="bg1"/>
                </a:solidFill>
              </a:rPr>
              <a:t>Büster</a:t>
            </a:r>
            <a:r>
              <a:rPr lang="en-GB" dirty="0">
                <a:solidFill>
                  <a:schemeClr val="bg1"/>
                </a:solidFill>
              </a:rPr>
              <a:t>, L., </a:t>
            </a:r>
            <a:r>
              <a:rPr lang="en-GB" dirty="0" err="1">
                <a:solidFill>
                  <a:schemeClr val="bg1"/>
                </a:solidFill>
              </a:rPr>
              <a:t>Croucher</a:t>
            </a:r>
            <a:r>
              <a:rPr lang="en-GB" dirty="0">
                <a:solidFill>
                  <a:schemeClr val="bg1"/>
                </a:solidFill>
              </a:rPr>
              <a:t>, K., </a:t>
            </a:r>
            <a:r>
              <a:rPr lang="en-GB" dirty="0" err="1">
                <a:solidFill>
                  <a:schemeClr val="bg1"/>
                </a:solidFill>
              </a:rPr>
              <a:t>Dayes</a:t>
            </a:r>
            <a:r>
              <a:rPr lang="en-GB" dirty="0">
                <a:solidFill>
                  <a:schemeClr val="bg1"/>
                </a:solidFill>
              </a:rPr>
              <a:t> , J., Green, L. &amp; Faull, C. (2018). From plastered skulls to palliative care: what the past can teach us about dealing with death. </a:t>
            </a:r>
            <a:r>
              <a:rPr lang="en-GB" i="1" dirty="0">
                <a:solidFill>
                  <a:schemeClr val="bg1"/>
                </a:solidFill>
              </a:rPr>
              <a:t>Online Journal In Public Archaeology. 8</a:t>
            </a:r>
            <a:r>
              <a:rPr lang="en-GB" dirty="0">
                <a:solidFill>
                  <a:schemeClr val="bg1"/>
                </a:solidFill>
              </a:rPr>
              <a:t>(2). http://revistas.jasarqueologia.es/index.php/APJournal/article/view/147</a:t>
            </a:r>
          </a:p>
          <a:p>
            <a:pPr marL="0" indent="0">
              <a:buNone/>
            </a:pPr>
            <a:endParaRPr lang="en-GB" dirty="0">
              <a:solidFill>
                <a:schemeClr val="bg1"/>
              </a:solidFill>
            </a:endParaRPr>
          </a:p>
          <a:p>
            <a:pPr marL="0" indent="0">
              <a:buNone/>
            </a:pPr>
            <a:r>
              <a:rPr lang="en-GB" dirty="0" err="1">
                <a:solidFill>
                  <a:schemeClr val="bg1"/>
                </a:solidFill>
              </a:rPr>
              <a:t>Croucher</a:t>
            </a:r>
            <a:r>
              <a:rPr lang="en-GB" dirty="0">
                <a:solidFill>
                  <a:schemeClr val="bg1"/>
                </a:solidFill>
              </a:rPr>
              <a:t>, K. (2012). Death and Dying in the Neolithic Near East. England: Oxford University Press. </a:t>
            </a:r>
          </a:p>
          <a:p>
            <a:pPr marL="0" indent="0">
              <a:buNone/>
            </a:pPr>
            <a:endParaRPr lang="en-GB" dirty="0">
              <a:solidFill>
                <a:schemeClr val="bg1"/>
              </a:solidFill>
            </a:endParaRPr>
          </a:p>
          <a:p>
            <a:pPr marL="0" indent="0">
              <a:buNone/>
            </a:pPr>
            <a:r>
              <a:rPr lang="en-GB" dirty="0" err="1">
                <a:solidFill>
                  <a:schemeClr val="bg1"/>
                </a:solidFill>
              </a:rPr>
              <a:t>Croucher</a:t>
            </a:r>
            <a:r>
              <a:rPr lang="en-GB" dirty="0">
                <a:solidFill>
                  <a:schemeClr val="bg1"/>
                </a:solidFill>
              </a:rPr>
              <a:t>, K. (2017). Keeping the dead close: grief and bereavement in the treatment of skulls from the Neolithic Middle East. </a:t>
            </a:r>
            <a:r>
              <a:rPr lang="en-GB" i="1" dirty="0">
                <a:solidFill>
                  <a:schemeClr val="bg1"/>
                </a:solidFill>
              </a:rPr>
              <a:t>Mortality</a:t>
            </a:r>
            <a:r>
              <a:rPr lang="en-GB" dirty="0">
                <a:solidFill>
                  <a:schemeClr val="bg1"/>
                </a:solidFill>
              </a:rPr>
              <a:t>. https://doi.org/10.1080/13576275.2017.1319347</a:t>
            </a:r>
          </a:p>
          <a:p>
            <a:pPr marL="0" indent="0">
              <a:buNone/>
            </a:pPr>
            <a:endParaRPr lang="en-GB" dirty="0">
              <a:solidFill>
                <a:schemeClr val="bg1"/>
              </a:solidFill>
            </a:endParaRPr>
          </a:p>
          <a:p>
            <a:pPr marL="0" indent="0">
              <a:buNone/>
            </a:pPr>
            <a:r>
              <a:rPr lang="en-GB" dirty="0" err="1">
                <a:solidFill>
                  <a:schemeClr val="bg1"/>
                </a:solidFill>
              </a:rPr>
              <a:t>Dayes</a:t>
            </a:r>
            <a:r>
              <a:rPr lang="en-GB" dirty="0">
                <a:solidFill>
                  <a:schemeClr val="bg1"/>
                </a:solidFill>
              </a:rPr>
              <a:t>, J. E., Faull, C., </a:t>
            </a:r>
            <a:r>
              <a:rPr lang="en-GB" dirty="0" err="1">
                <a:solidFill>
                  <a:schemeClr val="bg1"/>
                </a:solidFill>
              </a:rPr>
              <a:t>Büster</a:t>
            </a:r>
            <a:r>
              <a:rPr lang="en-GB" dirty="0">
                <a:solidFill>
                  <a:schemeClr val="bg1"/>
                </a:solidFill>
              </a:rPr>
              <a:t>, L., Green, L. &amp; </a:t>
            </a:r>
            <a:r>
              <a:rPr lang="en-GB" dirty="0" err="1">
                <a:solidFill>
                  <a:schemeClr val="bg1"/>
                </a:solidFill>
              </a:rPr>
              <a:t>Croucher</a:t>
            </a:r>
            <a:r>
              <a:rPr lang="en-GB" dirty="0">
                <a:solidFill>
                  <a:schemeClr val="bg1"/>
                </a:solidFill>
              </a:rPr>
              <a:t>, K. (2019). Archaeology and modern reflections on death. </a:t>
            </a:r>
            <a:r>
              <a:rPr lang="en-GB" i="1" dirty="0">
                <a:solidFill>
                  <a:schemeClr val="bg1"/>
                </a:solidFill>
              </a:rPr>
              <a:t>BMJ Supportive and Palliative Care. 9</a:t>
            </a:r>
            <a:r>
              <a:rPr lang="en-GB" dirty="0">
                <a:solidFill>
                  <a:schemeClr val="bg1"/>
                </a:solidFill>
              </a:rPr>
              <a:t>(2). </a:t>
            </a:r>
            <a:r>
              <a:rPr lang="en-GB" dirty="0"/>
              <a:t>H</a:t>
            </a:r>
          </a:p>
          <a:p>
            <a:pPr marL="0" indent="0">
              <a:buNone/>
            </a:pPr>
            <a:endParaRPr lang="en-GB" dirty="0"/>
          </a:p>
          <a:p>
            <a:pPr marL="0" indent="0">
              <a:buNone/>
            </a:pPr>
            <a:r>
              <a:rPr lang="en-GB" dirty="0" smtClean="0">
                <a:solidFill>
                  <a:schemeClr val="bg1"/>
                </a:solidFill>
              </a:rPr>
              <a:t>Williams. H. &amp; Giles, M. ed. (2016). </a:t>
            </a:r>
            <a:r>
              <a:rPr lang="en-GB" i="1" dirty="0" smtClean="0">
                <a:solidFill>
                  <a:schemeClr val="bg1"/>
                </a:solidFill>
              </a:rPr>
              <a:t>Archaeologists and the Dead</a:t>
            </a:r>
            <a:r>
              <a:rPr lang="en-GB" dirty="0" smtClean="0">
                <a:solidFill>
                  <a:schemeClr val="bg1"/>
                </a:solidFill>
              </a:rPr>
              <a:t>. England: Oxford University Press.</a:t>
            </a:r>
            <a:endParaRPr lang="en-GB" dirty="0">
              <a:solidFill>
                <a:schemeClr val="bg1"/>
              </a:solidFill>
            </a:endParaRPr>
          </a:p>
          <a:p>
            <a:pPr marL="0" indent="0">
              <a:buNone/>
            </a:pPr>
            <a:r>
              <a:rPr lang="en-GB" dirty="0">
                <a:solidFill>
                  <a:schemeClr val="bg1"/>
                </a:solidFill>
              </a:rPr>
              <a:t>ttps://</a:t>
            </a:r>
            <a:r>
              <a:rPr lang="en-GB" dirty="0" smtClean="0">
                <a:solidFill>
                  <a:schemeClr val="bg1"/>
                </a:solidFill>
              </a:rPr>
              <a:t>spcare.bmj.com/content/9/2/229</a:t>
            </a:r>
          </a:p>
          <a:p>
            <a:pPr marL="0" indent="0">
              <a:buNone/>
            </a:pPr>
            <a:endParaRPr lang="en-GB" dirty="0">
              <a:solidFill>
                <a:schemeClr val="bg1"/>
              </a:solidFill>
            </a:endParaRPr>
          </a:p>
          <a:p>
            <a:pPr marL="0" indent="0">
              <a:buNone/>
            </a:pPr>
            <a:r>
              <a:rPr lang="en-GB" dirty="0">
                <a:solidFill>
                  <a:schemeClr val="bg1"/>
                </a:solidFill>
              </a:rPr>
              <a:t>Williams, H., </a:t>
            </a:r>
            <a:r>
              <a:rPr lang="en-GB" dirty="0" smtClean="0">
                <a:solidFill>
                  <a:schemeClr val="bg1"/>
                </a:solidFill>
              </a:rPr>
              <a:t>Wills-Eve</a:t>
            </a:r>
            <a:r>
              <a:rPr lang="en-GB" dirty="0">
                <a:solidFill>
                  <a:schemeClr val="bg1"/>
                </a:solidFill>
              </a:rPr>
              <a:t>, B. &amp; Osborne, J. ed. (2019). </a:t>
            </a:r>
            <a:r>
              <a:rPr lang="en-GB" i="1" dirty="0">
                <a:solidFill>
                  <a:schemeClr val="bg1"/>
                </a:solidFill>
              </a:rPr>
              <a:t>The Public Archaeology of Death. </a:t>
            </a:r>
            <a:r>
              <a:rPr lang="en-GB" dirty="0">
                <a:solidFill>
                  <a:schemeClr val="bg1"/>
                </a:solidFill>
              </a:rPr>
              <a:t>Sheffield, England: Equinox Publishing Ltd.</a:t>
            </a:r>
          </a:p>
        </p:txBody>
      </p:sp>
    </p:spTree>
    <p:extLst>
      <p:ext uri="{BB962C8B-B14F-4D97-AF65-F5344CB8AC3E}">
        <p14:creationId xmlns:p14="http://schemas.microsoft.com/office/powerpoint/2010/main" val="277096136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a:spPr>
      <a:bodyPr wrap="square" rtlCol="0" anchor="ctr">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B2FDC428E25A44AA849FF1737C4F114" ma:contentTypeVersion="11" ma:contentTypeDescription="Create a new document." ma:contentTypeScope="" ma:versionID="d7c4ef76141387f43465c000184dcae5">
  <xsd:schema xmlns:xsd="http://www.w3.org/2001/XMLSchema" xmlns:xs="http://www.w3.org/2001/XMLSchema" xmlns:p="http://schemas.microsoft.com/office/2006/metadata/properties" xmlns:ns2="751aad68-0f3f-45e2-952e-42b6952e3d87" xmlns:ns3="11418e7c-3101-48ad-b057-d3499abe112b" targetNamespace="http://schemas.microsoft.com/office/2006/metadata/properties" ma:root="true" ma:fieldsID="38ffcc92e76e437ccf27170986a87e5a" ns2:_="" ns3:_="">
    <xsd:import namespace="751aad68-0f3f-45e2-952e-42b6952e3d87"/>
    <xsd:import namespace="11418e7c-3101-48ad-b057-d3499abe112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2:Genre"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1aad68-0f3f-45e2-952e-42b6952e3d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Genre" ma:index="15" nillable="true" ma:displayName="Genre" ma:default="Poetry" ma:format="Dropdown" ma:internalName="Genre">
      <xsd:simpleType>
        <xsd:restriction base="dms:Text">
          <xsd:maxLength value="255"/>
        </xsd:restriction>
      </xsd:simpleType>
    </xsd:element>
    <xsd:element name="MediaServiceLocation" ma:index="1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418e7c-3101-48ad-b057-d3499abe112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Genre xmlns="751aad68-0f3f-45e2-952e-42b6952e3d87">Poetry</Genr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AB666C5-C1B7-4176-9EF3-CC5E6546D79E}">
  <ds:schemaRefs>
    <ds:schemaRef ds:uri="11418e7c-3101-48ad-b057-d3499abe112b"/>
    <ds:schemaRef ds:uri="751aad68-0f3f-45e2-952e-42b6952e3d8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90C183F-1699-4DC1-9203-3643272713C1}">
  <ds:schemaRefs>
    <ds:schemaRef ds:uri="http://purl.org/dc/dcmitype/"/>
    <ds:schemaRef ds:uri="11418e7c-3101-48ad-b057-d3499abe112b"/>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www.w3.org/XML/1998/namespace"/>
    <ds:schemaRef ds:uri="http://purl.org/dc/elements/1.1/"/>
    <ds:schemaRef ds:uri="751aad68-0f3f-45e2-952e-42b6952e3d87"/>
    <ds:schemaRef ds:uri="http://schemas.microsoft.com/office/2006/metadata/properties"/>
  </ds:schemaRefs>
</ds:datastoreItem>
</file>

<file path=customXml/itemProps3.xml><?xml version="1.0" encoding="utf-8"?>
<ds:datastoreItem xmlns:ds="http://schemas.openxmlformats.org/officeDocument/2006/customXml" ds:itemID="{F0E072AF-BEB9-4894-9D4A-0D1FBFADC0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541</TotalTime>
  <Words>9474</Words>
  <Application>Microsoft Office PowerPoint</Application>
  <PresentationFormat>Custom</PresentationFormat>
  <Paragraphs>747</Paragraphs>
  <Slides>67</Slides>
  <Notes>57</Notes>
  <HiddenSlides>0</HiddenSlides>
  <MMClips>0</MMClips>
  <ScaleCrop>false</ScaleCrop>
  <HeadingPairs>
    <vt:vector size="4" baseType="variant">
      <vt:variant>
        <vt:lpstr>Theme</vt:lpstr>
      </vt:variant>
      <vt:variant>
        <vt:i4>3</vt:i4>
      </vt:variant>
      <vt:variant>
        <vt:lpstr>Slide Titles</vt:lpstr>
      </vt:variant>
      <vt:variant>
        <vt:i4>67</vt:i4>
      </vt:variant>
    </vt:vector>
  </HeadingPairs>
  <TitlesOfParts>
    <vt:vector size="70" baseType="lpstr">
      <vt:lpstr>Office Theme</vt:lpstr>
      <vt:lpstr>6_Office Theme</vt:lpstr>
      <vt:lpstr>1_Office Theme</vt:lpstr>
      <vt:lpstr>Continuing Bonds: Creative Dissemination</vt:lpstr>
      <vt:lpstr>PowerPoint Presentation</vt:lpstr>
      <vt:lpstr>Timetable</vt:lpstr>
      <vt:lpstr>Welcome</vt:lpstr>
      <vt:lpstr>Let's keep it safe</vt:lpstr>
      <vt:lpstr>Where did the inspiration materials come from?</vt:lpstr>
      <vt:lpstr>Let's talk of the dead... (1)</vt:lpstr>
      <vt:lpstr>Let’s talk of the dead… (2)</vt:lpstr>
      <vt:lpstr>Let's talk of the dead... (3)</vt:lpstr>
      <vt:lpstr>We keep the dead closer than we might think (1)</vt:lpstr>
      <vt:lpstr>We keep the dead closer than we might think (2)</vt:lpstr>
      <vt:lpstr>We’re never quite ‘done’ with the dead</vt:lpstr>
      <vt:lpstr>Why do we have ‘difficult stuff’ and trouble with keeping or throwing things away? (1)</vt:lpstr>
      <vt:lpstr>Why do we have ‘difficult stuff’ and trouble with keeping or throwing things away? (2)</vt:lpstr>
      <vt:lpstr>Objects for Inspiration…</vt:lpstr>
      <vt:lpstr>Oil lamp and loom weight</vt:lpstr>
      <vt:lpstr>Comb</vt:lpstr>
      <vt:lpstr>Amber Beads and Roman Bracelet</vt:lpstr>
      <vt:lpstr>Grave Pots</vt:lpstr>
      <vt:lpstr>PowerPoint Presentation</vt:lpstr>
      <vt:lpstr>Break</vt:lpstr>
      <vt:lpstr>Exercise: What object would you have as your legacy?</vt:lpstr>
      <vt:lpstr>Exercise: Free writing – objects and loss</vt:lpstr>
      <vt:lpstr>Drawing to a close…</vt:lpstr>
      <vt:lpstr>Next time ‘Deepening Connection’</vt:lpstr>
      <vt:lpstr>Leave us with your thoughts…</vt:lpstr>
      <vt:lpstr>PowerPoint Presentation</vt:lpstr>
      <vt:lpstr>PowerPoint Presentation</vt:lpstr>
      <vt:lpstr>PowerPoint Presentation</vt:lpstr>
      <vt:lpstr>PowerPoint Presentation</vt:lpstr>
      <vt:lpstr>Timetable</vt:lpstr>
      <vt:lpstr>Welcome :)</vt:lpstr>
      <vt:lpstr>Plan for today</vt:lpstr>
      <vt:lpstr>Let's keep it safe</vt:lpstr>
      <vt:lpstr>Ultimate aims of the project</vt:lpstr>
      <vt:lpstr>Recap on W1</vt:lpstr>
      <vt:lpstr>What is your story?</vt:lpstr>
      <vt:lpstr>Death can be a political time…</vt:lpstr>
      <vt:lpstr>Death can be, and often is, difficult...</vt:lpstr>
      <vt:lpstr>Break</vt:lpstr>
      <vt:lpstr>Exercise… Options:</vt:lpstr>
      <vt:lpstr>Writing theory: Poetry (1)</vt:lpstr>
      <vt:lpstr>PowerPoint Presentation</vt:lpstr>
      <vt:lpstr>Writing theory: Short stories/flash fiction (1)</vt:lpstr>
      <vt:lpstr>Writing theory: Short stories/flash fiction (2)</vt:lpstr>
      <vt:lpstr>Writing theory: Short stories/flash fiction (3)</vt:lpstr>
      <vt:lpstr>Exercise: Sharing…</vt:lpstr>
      <vt:lpstr>Feedback buddies</vt:lpstr>
      <vt:lpstr>And before we end…</vt:lpstr>
      <vt:lpstr>Thank you </vt:lpstr>
      <vt:lpstr>PowerPoint Presentation</vt:lpstr>
      <vt:lpstr>PowerPoint Presentation</vt:lpstr>
      <vt:lpstr>Welcome :)</vt:lpstr>
      <vt:lpstr>Let's keep it safe (recap)</vt:lpstr>
      <vt:lpstr>Exercise 1: Feedback and editing</vt:lpstr>
      <vt:lpstr>Break</vt:lpstr>
      <vt:lpstr>Exercise 2a - Your Creative Process</vt:lpstr>
      <vt:lpstr>Exercise 2b - Feed back to the wider group:</vt:lpstr>
      <vt:lpstr>And before we end…</vt:lpstr>
      <vt:lpstr>PowerPoint Presentation</vt:lpstr>
      <vt:lpstr>Thank you </vt:lpstr>
      <vt:lpstr>PowerPoint Presentation</vt:lpstr>
      <vt:lpstr>We’d love to hear from you </vt:lpstr>
      <vt:lpstr>Keeping in touch</vt:lpstr>
      <vt:lpstr>PowerPoint Presentation</vt:lpstr>
      <vt:lpstr>Sources</vt:lpstr>
      <vt:lpstr>Where to find out more: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Continuing Bonds: Creative Dissemination</dc:title>
  <dc:creator>Karina Croucher</dc:creator>
  <cp:lastModifiedBy>jdayes</cp:lastModifiedBy>
  <cp:revision>52</cp:revision>
  <dcterms:created xsi:type="dcterms:W3CDTF">2019-03-11T09:42:29Z</dcterms:created>
  <dcterms:modified xsi:type="dcterms:W3CDTF">2019-10-14T08:47:19Z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Ids_UIVersion_8192">
    <vt:lpwstr>6</vt:lpwstr>
  </property>
  <property fmtid="{D5CDD505-2E9C-101B-9397-08002B2CF9AE}" pid="3" name="ContentTypeId">
    <vt:lpwstr>0x010100BB2FDC428E25A44AA849FF1737C4F114</vt:lpwstr>
  </property>
</Properties>
</file>