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1335" r:id="rId2"/>
    <p:sldId id="256" r:id="rId3"/>
    <p:sldId id="1123" r:id="rId4"/>
    <p:sldId id="1144" r:id="rId5"/>
    <p:sldId id="1333" r:id="rId6"/>
    <p:sldId id="1332" r:id="rId7"/>
    <p:sldId id="302" r:id="rId8"/>
    <p:sldId id="1118" r:id="rId9"/>
    <p:sldId id="1149" r:id="rId10"/>
    <p:sldId id="1150" r:id="rId11"/>
    <p:sldId id="1151" r:id="rId12"/>
    <p:sldId id="1152" r:id="rId13"/>
    <p:sldId id="1153" r:id="rId14"/>
    <p:sldId id="257" r:id="rId15"/>
    <p:sldId id="260" r:id="rId16"/>
    <p:sldId id="258" r:id="rId17"/>
    <p:sldId id="259" r:id="rId18"/>
    <p:sldId id="261" r:id="rId19"/>
    <p:sldId id="262" r:id="rId20"/>
    <p:sldId id="263" r:id="rId21"/>
    <p:sldId id="277" r:id="rId22"/>
    <p:sldId id="266" r:id="rId23"/>
    <p:sldId id="278" r:id="rId24"/>
    <p:sldId id="279" r:id="rId25"/>
    <p:sldId id="264"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9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41907261592302"/>
          <c:y val="4.2736873332322754E-2"/>
          <c:w val="0.86980314960629923"/>
          <c:h val="0.74381021771694678"/>
        </c:manualLayout>
      </c:layout>
      <c:barChart>
        <c:barDir val="col"/>
        <c:grouping val="clustered"/>
        <c:varyColors val="0"/>
        <c:ser>
          <c:idx val="0"/>
          <c:order val="0"/>
          <c:spPr>
            <a:solidFill>
              <a:srgbClr val="7030A0"/>
            </a:solidFill>
            <a:ln>
              <a:noFill/>
            </a:ln>
            <a:effectLst/>
          </c:spPr>
          <c:invertIfNegative val="0"/>
          <c:cat>
            <c:strRef>
              <c:f>Sheet2!$A$1:$A$6</c:f>
              <c:strCache>
                <c:ptCount val="6"/>
                <c:pt idx="0">
                  <c:v>Strongly agree</c:v>
                </c:pt>
                <c:pt idx="1">
                  <c:v>Agree</c:v>
                </c:pt>
                <c:pt idx="2">
                  <c:v>Neither</c:v>
                </c:pt>
                <c:pt idx="3">
                  <c:v>disagree</c:v>
                </c:pt>
                <c:pt idx="4">
                  <c:v>Strongly disagree</c:v>
                </c:pt>
                <c:pt idx="5">
                  <c:v>No data</c:v>
                </c:pt>
              </c:strCache>
            </c:strRef>
          </c:cat>
          <c:val>
            <c:numRef>
              <c:f>Sheet2!$B$1:$B$6</c:f>
              <c:numCache>
                <c:formatCode>General</c:formatCode>
                <c:ptCount val="6"/>
                <c:pt idx="0">
                  <c:v>57</c:v>
                </c:pt>
                <c:pt idx="1">
                  <c:v>99</c:v>
                </c:pt>
                <c:pt idx="2">
                  <c:v>15</c:v>
                </c:pt>
                <c:pt idx="3">
                  <c:v>7</c:v>
                </c:pt>
                <c:pt idx="4">
                  <c:v>7</c:v>
                </c:pt>
                <c:pt idx="5">
                  <c:v>2</c:v>
                </c:pt>
              </c:numCache>
            </c:numRef>
          </c:val>
          <c:extLst>
            <c:ext xmlns:c16="http://schemas.microsoft.com/office/drawing/2014/chart" uri="{C3380CC4-5D6E-409C-BE32-E72D297353CC}">
              <c16:uniqueId val="{00000000-5A6B-5B40-ACBE-26E76BBED611}"/>
            </c:ext>
          </c:extLst>
        </c:ser>
        <c:dLbls>
          <c:showLegendKey val="0"/>
          <c:showVal val="0"/>
          <c:showCatName val="0"/>
          <c:showSerName val="0"/>
          <c:showPercent val="0"/>
          <c:showBubbleSize val="0"/>
        </c:dLbls>
        <c:gapWidth val="219"/>
        <c:overlap val="-27"/>
        <c:axId val="26622208"/>
        <c:axId val="26624000"/>
      </c:barChart>
      <c:catAx>
        <c:axId val="2662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6624000"/>
        <c:crosses val="autoZero"/>
        <c:auto val="1"/>
        <c:lblAlgn val="ctr"/>
        <c:lblOffset val="100"/>
        <c:noMultiLvlLbl val="0"/>
      </c:catAx>
      <c:valAx>
        <c:axId val="2662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6622208"/>
        <c:crosses val="autoZero"/>
        <c:crossBetween val="between"/>
      </c:valAx>
      <c:spPr>
        <a:noFill/>
        <a:ln>
          <a:noFill/>
        </a:ln>
        <a:effectLst/>
      </c:spPr>
    </c:plotArea>
    <c:plotVisOnly val="1"/>
    <c:dispBlanksAs val="gap"/>
    <c:showDLblsOverMax val="0"/>
  </c:chart>
  <c:spPr>
    <a:noFill/>
    <a:ln>
      <a:solidFill>
        <a:srgbClr val="7030A0"/>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E451FD-F471-4DC9-B65A-68112E2460FC}"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C519C86A-DA1E-43C0-9B8F-5E393D350359}">
      <dgm:prSet/>
      <dgm:spPr/>
      <dgm:t>
        <a:bodyPr/>
        <a:lstStyle/>
        <a:p>
          <a:pPr>
            <a:lnSpc>
              <a:spcPct val="100000"/>
            </a:lnSpc>
          </a:pPr>
          <a:r>
            <a:rPr lang="en-GB" dirty="0"/>
            <a:t>Cruse Bereavement Care – Skipton, requested CB workshops</a:t>
          </a:r>
          <a:endParaRPr lang="en-US" dirty="0"/>
        </a:p>
      </dgm:t>
    </dgm:pt>
    <dgm:pt modelId="{BCDE14FD-5E8E-4416-B059-9B8F9BBF7A78}" type="parTrans" cxnId="{D77A3181-9402-4991-B4C2-162EB4552F58}">
      <dgm:prSet/>
      <dgm:spPr/>
      <dgm:t>
        <a:bodyPr/>
        <a:lstStyle/>
        <a:p>
          <a:endParaRPr lang="en-US"/>
        </a:p>
      </dgm:t>
    </dgm:pt>
    <dgm:pt modelId="{211F25AC-958B-4585-8CD0-D0C7D04B6F10}" type="sibTrans" cxnId="{D77A3181-9402-4991-B4C2-162EB4552F58}">
      <dgm:prSet/>
      <dgm:spPr/>
      <dgm:t>
        <a:bodyPr/>
        <a:lstStyle/>
        <a:p>
          <a:endParaRPr lang="en-US"/>
        </a:p>
      </dgm:t>
    </dgm:pt>
    <dgm:pt modelId="{BC4111B1-1F8E-4B62-BF57-7E01B761C3B6}">
      <dgm:prSet/>
      <dgm:spPr/>
      <dgm:t>
        <a:bodyPr/>
        <a:lstStyle/>
        <a:p>
          <a:pPr rtl="0"/>
          <a:r>
            <a:rPr lang="en-GB" b="0" dirty="0"/>
            <a:t>Session at</a:t>
          </a:r>
          <a:r>
            <a:rPr lang="en-GB" b="0" dirty="0">
              <a:latin typeface="Calibri Light" panose="020F0302020204030204"/>
            </a:rPr>
            <a:t> </a:t>
          </a:r>
          <a:r>
            <a:rPr lang="en-GB" b="0" dirty="0">
              <a:latin typeface="+mn-lt"/>
            </a:rPr>
            <a:t>the Division of Counselling Psychology </a:t>
          </a:r>
          <a:r>
            <a:rPr lang="en-GB" b="0" dirty="0"/>
            <a:t>Conference</a:t>
          </a:r>
          <a:r>
            <a:rPr lang="en-GB" b="0" dirty="0">
              <a:latin typeface="Calibri Light" panose="020F0302020204030204"/>
            </a:rPr>
            <a:t> </a:t>
          </a:r>
          <a:endParaRPr lang="en-US" b="0" dirty="0"/>
        </a:p>
      </dgm:t>
    </dgm:pt>
    <dgm:pt modelId="{42EB6492-B448-489A-9985-02DF564557B2}" type="parTrans" cxnId="{AD55A6CB-D8B1-46D5-939D-B5517A8CEED7}">
      <dgm:prSet/>
      <dgm:spPr/>
      <dgm:t>
        <a:bodyPr/>
        <a:lstStyle/>
        <a:p>
          <a:endParaRPr lang="en-US"/>
        </a:p>
      </dgm:t>
    </dgm:pt>
    <dgm:pt modelId="{2E9DE439-8831-4B00-BCB7-2EAAD87D4DDD}" type="sibTrans" cxnId="{AD55A6CB-D8B1-46D5-939D-B5517A8CEED7}">
      <dgm:prSet/>
      <dgm:spPr/>
      <dgm:t>
        <a:bodyPr/>
        <a:lstStyle/>
        <a:p>
          <a:endParaRPr lang="en-US"/>
        </a:p>
      </dgm:t>
    </dgm:pt>
    <dgm:pt modelId="{8069E600-D20A-4875-ADF9-CA41C8080119}">
      <dgm:prSet/>
      <dgm:spPr/>
      <dgm:t>
        <a:bodyPr/>
        <a:lstStyle/>
        <a:p>
          <a:pPr rtl="0"/>
          <a:r>
            <a:rPr lang="en-GB" dirty="0"/>
            <a:t>Need for developing a resource</a:t>
          </a:r>
          <a:r>
            <a:rPr lang="en-GB" dirty="0">
              <a:latin typeface="Calibri Light" panose="020F0302020204030204"/>
            </a:rPr>
            <a:t> </a:t>
          </a:r>
          <a:endParaRPr lang="en-US" dirty="0"/>
        </a:p>
      </dgm:t>
    </dgm:pt>
    <dgm:pt modelId="{E482A1FC-C682-4C59-88C5-B907155E6417}" type="parTrans" cxnId="{7E57B79C-6E64-4CB2-B116-55F0838E8B0B}">
      <dgm:prSet/>
      <dgm:spPr/>
      <dgm:t>
        <a:bodyPr/>
        <a:lstStyle/>
        <a:p>
          <a:endParaRPr lang="en-US"/>
        </a:p>
      </dgm:t>
    </dgm:pt>
    <dgm:pt modelId="{B9ACA93C-D0E2-45EA-8924-DF3EE7E791A3}" type="sibTrans" cxnId="{7E57B79C-6E64-4CB2-B116-55F0838E8B0B}">
      <dgm:prSet/>
      <dgm:spPr/>
      <dgm:t>
        <a:bodyPr/>
        <a:lstStyle/>
        <a:p>
          <a:endParaRPr lang="en-US"/>
        </a:p>
      </dgm:t>
    </dgm:pt>
    <dgm:pt modelId="{60701B21-C09C-4358-8CAF-0CA015CF9012}" type="pres">
      <dgm:prSet presAssocID="{29E451FD-F471-4DC9-B65A-68112E2460FC}" presName="vert0" presStyleCnt="0">
        <dgm:presLayoutVars>
          <dgm:dir/>
          <dgm:animOne val="branch"/>
          <dgm:animLvl val="lvl"/>
        </dgm:presLayoutVars>
      </dgm:prSet>
      <dgm:spPr/>
    </dgm:pt>
    <dgm:pt modelId="{8E070D92-F95E-4AE0-A61E-B235978D3179}" type="pres">
      <dgm:prSet presAssocID="{C519C86A-DA1E-43C0-9B8F-5E393D350359}" presName="thickLine" presStyleLbl="alignNode1" presStyleIdx="0" presStyleCnt="3"/>
      <dgm:spPr/>
    </dgm:pt>
    <dgm:pt modelId="{39FBEAE5-033A-4E02-8DE7-291357B6C0ED}" type="pres">
      <dgm:prSet presAssocID="{C519C86A-DA1E-43C0-9B8F-5E393D350359}" presName="horz1" presStyleCnt="0"/>
      <dgm:spPr/>
    </dgm:pt>
    <dgm:pt modelId="{0DC47687-4068-4DDF-849C-250A58D51979}" type="pres">
      <dgm:prSet presAssocID="{C519C86A-DA1E-43C0-9B8F-5E393D350359}" presName="tx1" presStyleLbl="revTx" presStyleIdx="0" presStyleCnt="3"/>
      <dgm:spPr/>
    </dgm:pt>
    <dgm:pt modelId="{6A7325DB-A55E-4703-A1FB-7B3758969177}" type="pres">
      <dgm:prSet presAssocID="{C519C86A-DA1E-43C0-9B8F-5E393D350359}" presName="vert1" presStyleCnt="0"/>
      <dgm:spPr/>
    </dgm:pt>
    <dgm:pt modelId="{82A13CEF-C7C2-45D5-9714-BCC6877C8C8A}" type="pres">
      <dgm:prSet presAssocID="{BC4111B1-1F8E-4B62-BF57-7E01B761C3B6}" presName="thickLine" presStyleLbl="alignNode1" presStyleIdx="1" presStyleCnt="3"/>
      <dgm:spPr/>
    </dgm:pt>
    <dgm:pt modelId="{4AF64596-15D3-4708-A53D-1DCBAF161556}" type="pres">
      <dgm:prSet presAssocID="{BC4111B1-1F8E-4B62-BF57-7E01B761C3B6}" presName="horz1" presStyleCnt="0"/>
      <dgm:spPr/>
    </dgm:pt>
    <dgm:pt modelId="{0CE1AA71-2223-4D23-B937-CA2C7AA28D4B}" type="pres">
      <dgm:prSet presAssocID="{BC4111B1-1F8E-4B62-BF57-7E01B761C3B6}" presName="tx1" presStyleLbl="revTx" presStyleIdx="1" presStyleCnt="3"/>
      <dgm:spPr/>
    </dgm:pt>
    <dgm:pt modelId="{0DD77277-84EC-48E8-A4ED-E25C48CC5395}" type="pres">
      <dgm:prSet presAssocID="{BC4111B1-1F8E-4B62-BF57-7E01B761C3B6}" presName="vert1" presStyleCnt="0"/>
      <dgm:spPr/>
    </dgm:pt>
    <dgm:pt modelId="{087225FC-82C7-4BB4-A435-D68CDC299D22}" type="pres">
      <dgm:prSet presAssocID="{8069E600-D20A-4875-ADF9-CA41C8080119}" presName="thickLine" presStyleLbl="alignNode1" presStyleIdx="2" presStyleCnt="3"/>
      <dgm:spPr/>
    </dgm:pt>
    <dgm:pt modelId="{50DB1A95-02DF-4D73-BE00-FAE8AF938A63}" type="pres">
      <dgm:prSet presAssocID="{8069E600-D20A-4875-ADF9-CA41C8080119}" presName="horz1" presStyleCnt="0"/>
      <dgm:spPr/>
    </dgm:pt>
    <dgm:pt modelId="{374B0488-536F-4B5B-8FAE-A67A0B848F27}" type="pres">
      <dgm:prSet presAssocID="{8069E600-D20A-4875-ADF9-CA41C8080119}" presName="tx1" presStyleLbl="revTx" presStyleIdx="2" presStyleCnt="3"/>
      <dgm:spPr/>
    </dgm:pt>
    <dgm:pt modelId="{8516940D-02EF-46CA-9416-D4200EA50F77}" type="pres">
      <dgm:prSet presAssocID="{8069E600-D20A-4875-ADF9-CA41C8080119}" presName="vert1" presStyleCnt="0"/>
      <dgm:spPr/>
    </dgm:pt>
  </dgm:ptLst>
  <dgm:cxnLst>
    <dgm:cxn modelId="{4219665E-C52B-4484-8DC0-34F76581A182}" type="presOf" srcId="{C519C86A-DA1E-43C0-9B8F-5E393D350359}" destId="{0DC47687-4068-4DDF-849C-250A58D51979}" srcOrd="0" destOrd="0" presId="urn:microsoft.com/office/officeart/2008/layout/LinedList"/>
    <dgm:cxn modelId="{F33B2D66-635E-4E98-AF5A-0A44B850846E}" type="presOf" srcId="{8069E600-D20A-4875-ADF9-CA41C8080119}" destId="{374B0488-536F-4B5B-8FAE-A67A0B848F27}" srcOrd="0" destOrd="0" presId="urn:microsoft.com/office/officeart/2008/layout/LinedList"/>
    <dgm:cxn modelId="{D77A3181-9402-4991-B4C2-162EB4552F58}" srcId="{29E451FD-F471-4DC9-B65A-68112E2460FC}" destId="{C519C86A-DA1E-43C0-9B8F-5E393D350359}" srcOrd="0" destOrd="0" parTransId="{BCDE14FD-5E8E-4416-B059-9B8F9BBF7A78}" sibTransId="{211F25AC-958B-4585-8CD0-D0C7D04B6F10}"/>
    <dgm:cxn modelId="{38F2FC98-8681-4048-AD6A-5C13EB2D1F6E}" type="presOf" srcId="{29E451FD-F471-4DC9-B65A-68112E2460FC}" destId="{60701B21-C09C-4358-8CAF-0CA015CF9012}" srcOrd="0" destOrd="0" presId="urn:microsoft.com/office/officeart/2008/layout/LinedList"/>
    <dgm:cxn modelId="{7E57B79C-6E64-4CB2-B116-55F0838E8B0B}" srcId="{29E451FD-F471-4DC9-B65A-68112E2460FC}" destId="{8069E600-D20A-4875-ADF9-CA41C8080119}" srcOrd="2" destOrd="0" parTransId="{E482A1FC-C682-4C59-88C5-B907155E6417}" sibTransId="{B9ACA93C-D0E2-45EA-8924-DF3EE7E791A3}"/>
    <dgm:cxn modelId="{AD55A6CB-D8B1-46D5-939D-B5517A8CEED7}" srcId="{29E451FD-F471-4DC9-B65A-68112E2460FC}" destId="{BC4111B1-1F8E-4B62-BF57-7E01B761C3B6}" srcOrd="1" destOrd="0" parTransId="{42EB6492-B448-489A-9985-02DF564557B2}" sibTransId="{2E9DE439-8831-4B00-BCB7-2EAAD87D4DDD}"/>
    <dgm:cxn modelId="{79DEFDEA-E8EE-406A-9494-776925226144}" type="presOf" srcId="{BC4111B1-1F8E-4B62-BF57-7E01B761C3B6}" destId="{0CE1AA71-2223-4D23-B937-CA2C7AA28D4B}" srcOrd="0" destOrd="0" presId="urn:microsoft.com/office/officeart/2008/layout/LinedList"/>
    <dgm:cxn modelId="{6B63218B-2AD8-4700-B2DE-0862D2F9388C}" type="presParOf" srcId="{60701B21-C09C-4358-8CAF-0CA015CF9012}" destId="{8E070D92-F95E-4AE0-A61E-B235978D3179}" srcOrd="0" destOrd="0" presId="urn:microsoft.com/office/officeart/2008/layout/LinedList"/>
    <dgm:cxn modelId="{D28FF0B6-2D71-4783-B095-5FB12A88E2D6}" type="presParOf" srcId="{60701B21-C09C-4358-8CAF-0CA015CF9012}" destId="{39FBEAE5-033A-4E02-8DE7-291357B6C0ED}" srcOrd="1" destOrd="0" presId="urn:microsoft.com/office/officeart/2008/layout/LinedList"/>
    <dgm:cxn modelId="{AD1DA991-B1CC-47FF-9785-6219951E1E94}" type="presParOf" srcId="{39FBEAE5-033A-4E02-8DE7-291357B6C0ED}" destId="{0DC47687-4068-4DDF-849C-250A58D51979}" srcOrd="0" destOrd="0" presId="urn:microsoft.com/office/officeart/2008/layout/LinedList"/>
    <dgm:cxn modelId="{DCF9DEB1-DD75-4BF7-AF26-C63A4999716A}" type="presParOf" srcId="{39FBEAE5-033A-4E02-8DE7-291357B6C0ED}" destId="{6A7325DB-A55E-4703-A1FB-7B3758969177}" srcOrd="1" destOrd="0" presId="urn:microsoft.com/office/officeart/2008/layout/LinedList"/>
    <dgm:cxn modelId="{414F326D-3818-4CAC-B29F-BD031416047F}" type="presParOf" srcId="{60701B21-C09C-4358-8CAF-0CA015CF9012}" destId="{82A13CEF-C7C2-45D5-9714-BCC6877C8C8A}" srcOrd="2" destOrd="0" presId="urn:microsoft.com/office/officeart/2008/layout/LinedList"/>
    <dgm:cxn modelId="{B743DB27-7DCB-494D-ACD7-FBA94E0DD841}" type="presParOf" srcId="{60701B21-C09C-4358-8CAF-0CA015CF9012}" destId="{4AF64596-15D3-4708-A53D-1DCBAF161556}" srcOrd="3" destOrd="0" presId="urn:microsoft.com/office/officeart/2008/layout/LinedList"/>
    <dgm:cxn modelId="{3CB9BD51-FFE2-40C1-9EF9-A99D215EFF4E}" type="presParOf" srcId="{4AF64596-15D3-4708-A53D-1DCBAF161556}" destId="{0CE1AA71-2223-4D23-B937-CA2C7AA28D4B}" srcOrd="0" destOrd="0" presId="urn:microsoft.com/office/officeart/2008/layout/LinedList"/>
    <dgm:cxn modelId="{F3D8E560-8B5E-4F6E-9968-F5A0286EDA00}" type="presParOf" srcId="{4AF64596-15D3-4708-A53D-1DCBAF161556}" destId="{0DD77277-84EC-48E8-A4ED-E25C48CC5395}" srcOrd="1" destOrd="0" presId="urn:microsoft.com/office/officeart/2008/layout/LinedList"/>
    <dgm:cxn modelId="{907C5301-0400-48D7-8B77-16768DC48B56}" type="presParOf" srcId="{60701B21-C09C-4358-8CAF-0CA015CF9012}" destId="{087225FC-82C7-4BB4-A435-D68CDC299D22}" srcOrd="4" destOrd="0" presId="urn:microsoft.com/office/officeart/2008/layout/LinedList"/>
    <dgm:cxn modelId="{7A905EF8-4B51-4E33-B745-5BDACCCD2068}" type="presParOf" srcId="{60701B21-C09C-4358-8CAF-0CA015CF9012}" destId="{50DB1A95-02DF-4D73-BE00-FAE8AF938A63}" srcOrd="5" destOrd="0" presId="urn:microsoft.com/office/officeart/2008/layout/LinedList"/>
    <dgm:cxn modelId="{45A1CE2F-C897-4EE8-B3B8-46D918B983F9}" type="presParOf" srcId="{50DB1A95-02DF-4D73-BE00-FAE8AF938A63}" destId="{374B0488-536F-4B5B-8FAE-A67A0B848F27}" srcOrd="0" destOrd="0" presId="urn:microsoft.com/office/officeart/2008/layout/LinedList"/>
    <dgm:cxn modelId="{A7443388-B97C-4CD4-8A87-C6E756504799}" type="presParOf" srcId="{50DB1A95-02DF-4D73-BE00-FAE8AF938A63}" destId="{8516940D-02EF-46CA-9416-D4200EA50F7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70D92-F95E-4AE0-A61E-B235978D3179}">
      <dsp:nvSpPr>
        <dsp:cNvPr id="0" name=""/>
        <dsp:cNvSpPr/>
      </dsp:nvSpPr>
      <dsp:spPr>
        <a:xfrm>
          <a:off x="0" y="2703"/>
          <a:ext cx="517538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C47687-4068-4DDF-849C-250A58D51979}">
      <dsp:nvSpPr>
        <dsp:cNvPr id="0" name=""/>
        <dsp:cNvSpPr/>
      </dsp:nvSpPr>
      <dsp:spPr>
        <a:xfrm>
          <a:off x="0" y="2703"/>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100000"/>
            </a:lnSpc>
            <a:spcBef>
              <a:spcPct val="0"/>
            </a:spcBef>
            <a:spcAft>
              <a:spcPct val="35000"/>
            </a:spcAft>
            <a:buNone/>
          </a:pPr>
          <a:r>
            <a:rPr lang="en-GB" sz="3400" kern="1200" dirty="0"/>
            <a:t>Cruse Bereavement Care – Skipton, requested CB workshops</a:t>
          </a:r>
          <a:endParaRPr lang="en-US" sz="3400" kern="1200" dirty="0"/>
        </a:p>
      </dsp:txBody>
      <dsp:txXfrm>
        <a:off x="0" y="2703"/>
        <a:ext cx="5175384" cy="1843578"/>
      </dsp:txXfrm>
    </dsp:sp>
    <dsp:sp modelId="{82A13CEF-C7C2-45D5-9714-BCC6877C8C8A}">
      <dsp:nvSpPr>
        <dsp:cNvPr id="0" name=""/>
        <dsp:cNvSpPr/>
      </dsp:nvSpPr>
      <dsp:spPr>
        <a:xfrm>
          <a:off x="0" y="1846281"/>
          <a:ext cx="517538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E1AA71-2223-4D23-B937-CA2C7AA28D4B}">
      <dsp:nvSpPr>
        <dsp:cNvPr id="0" name=""/>
        <dsp:cNvSpPr/>
      </dsp:nvSpPr>
      <dsp:spPr>
        <a:xfrm>
          <a:off x="0" y="1846281"/>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rtl="0">
            <a:lnSpc>
              <a:spcPct val="90000"/>
            </a:lnSpc>
            <a:spcBef>
              <a:spcPct val="0"/>
            </a:spcBef>
            <a:spcAft>
              <a:spcPct val="35000"/>
            </a:spcAft>
            <a:buNone/>
          </a:pPr>
          <a:r>
            <a:rPr lang="en-GB" sz="3400" b="0" kern="1200" dirty="0"/>
            <a:t>Session at</a:t>
          </a:r>
          <a:r>
            <a:rPr lang="en-GB" sz="3400" b="0" kern="1200" dirty="0">
              <a:latin typeface="Calibri Light" panose="020F0302020204030204"/>
            </a:rPr>
            <a:t> </a:t>
          </a:r>
          <a:r>
            <a:rPr lang="en-GB" sz="3400" b="0" kern="1200" dirty="0">
              <a:latin typeface="+mn-lt"/>
            </a:rPr>
            <a:t>the Division of Counselling Psychology </a:t>
          </a:r>
          <a:r>
            <a:rPr lang="en-GB" sz="3400" b="0" kern="1200" dirty="0"/>
            <a:t>Conference</a:t>
          </a:r>
          <a:r>
            <a:rPr lang="en-GB" sz="3400" b="0" kern="1200" dirty="0">
              <a:latin typeface="Calibri Light" panose="020F0302020204030204"/>
            </a:rPr>
            <a:t> </a:t>
          </a:r>
          <a:endParaRPr lang="en-US" sz="3400" b="0" kern="1200" dirty="0"/>
        </a:p>
      </dsp:txBody>
      <dsp:txXfrm>
        <a:off x="0" y="1846281"/>
        <a:ext cx="5175384" cy="1843578"/>
      </dsp:txXfrm>
    </dsp:sp>
    <dsp:sp modelId="{087225FC-82C7-4BB4-A435-D68CDC299D22}">
      <dsp:nvSpPr>
        <dsp:cNvPr id="0" name=""/>
        <dsp:cNvSpPr/>
      </dsp:nvSpPr>
      <dsp:spPr>
        <a:xfrm>
          <a:off x="0" y="3689859"/>
          <a:ext cx="517538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4B0488-536F-4B5B-8FAE-A67A0B848F27}">
      <dsp:nvSpPr>
        <dsp:cNvPr id="0" name=""/>
        <dsp:cNvSpPr/>
      </dsp:nvSpPr>
      <dsp:spPr>
        <a:xfrm>
          <a:off x="0" y="3689859"/>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rtl="0">
            <a:lnSpc>
              <a:spcPct val="90000"/>
            </a:lnSpc>
            <a:spcBef>
              <a:spcPct val="0"/>
            </a:spcBef>
            <a:spcAft>
              <a:spcPct val="35000"/>
            </a:spcAft>
            <a:buNone/>
          </a:pPr>
          <a:r>
            <a:rPr lang="en-GB" sz="3400" kern="1200" dirty="0"/>
            <a:t>Need for developing a resource</a:t>
          </a:r>
          <a:r>
            <a:rPr lang="en-GB" sz="3400" kern="1200" dirty="0">
              <a:latin typeface="Calibri Light" panose="020F0302020204030204"/>
            </a:rPr>
            <a:t> </a:t>
          </a:r>
          <a:endParaRPr lang="en-US" sz="3400" kern="1200" dirty="0"/>
        </a:p>
      </dsp:txBody>
      <dsp:txXfrm>
        <a:off x="0" y="3689859"/>
        <a:ext cx="5175384" cy="18435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EDB76-368A-44C1-8383-FAEC5E128587}" type="datetimeFigureOut">
              <a:rPr lang="en-GB" smtClean="0"/>
              <a:t>15/06/2026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97B2C7-26FC-40B5-B09B-40753106A317}" type="slidenum">
              <a:rPr lang="en-GB" smtClean="0"/>
              <a:t>‹#›</a:t>
            </a:fld>
            <a:endParaRPr lang="en-GB"/>
          </a:p>
        </p:txBody>
      </p:sp>
    </p:spTree>
    <p:extLst>
      <p:ext uri="{BB962C8B-B14F-4D97-AF65-F5344CB8AC3E}">
        <p14:creationId xmlns:p14="http://schemas.microsoft.com/office/powerpoint/2010/main" val="3350986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KC</a:t>
            </a:r>
          </a:p>
        </p:txBody>
      </p:sp>
      <p:sp>
        <p:nvSpPr>
          <p:cNvPr id="4" name="Slide Number Placeholder 3"/>
          <p:cNvSpPr>
            <a:spLocks noGrp="1"/>
          </p:cNvSpPr>
          <p:nvPr>
            <p:ph type="sldNum" sz="quarter" idx="5"/>
          </p:nvPr>
        </p:nvSpPr>
        <p:spPr/>
        <p:txBody>
          <a:bodyPr/>
          <a:lstStyle/>
          <a:p>
            <a:fld id="{3F7928AF-8677-42F8-A895-35B7E00154C7}" type="slidenum">
              <a:rPr lang="en-GB" smtClean="0"/>
              <a:t>3</a:t>
            </a:fld>
            <a:endParaRPr lang="en-GB"/>
          </a:p>
        </p:txBody>
      </p:sp>
    </p:spTree>
    <p:extLst>
      <p:ext uri="{BB962C8B-B14F-4D97-AF65-F5344CB8AC3E}">
        <p14:creationId xmlns:p14="http://schemas.microsoft.com/office/powerpoint/2010/main" val="1490756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KC</a:t>
            </a:r>
          </a:p>
        </p:txBody>
      </p:sp>
      <p:sp>
        <p:nvSpPr>
          <p:cNvPr id="4" name="Slide Number Placeholder 3"/>
          <p:cNvSpPr>
            <a:spLocks noGrp="1"/>
          </p:cNvSpPr>
          <p:nvPr>
            <p:ph type="sldNum" sz="quarter" idx="5"/>
          </p:nvPr>
        </p:nvSpPr>
        <p:spPr/>
        <p:txBody>
          <a:bodyPr/>
          <a:lstStyle/>
          <a:p>
            <a:fld id="{3F7928AF-8677-42F8-A895-35B7E00154C7}" type="slidenum">
              <a:rPr lang="en-GB" smtClean="0"/>
              <a:t>4</a:t>
            </a:fld>
            <a:endParaRPr lang="en-GB"/>
          </a:p>
        </p:txBody>
      </p:sp>
    </p:spTree>
    <p:extLst>
      <p:ext uri="{BB962C8B-B14F-4D97-AF65-F5344CB8AC3E}">
        <p14:creationId xmlns:p14="http://schemas.microsoft.com/office/powerpoint/2010/main" val="1793276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58F74-7831-BB24-247F-2648CB966976}"/>
            </a:ext>
          </a:extLst>
        </p:cNvPr>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91360F98-6B2B-C46E-7D31-8FF9A42D1119}"/>
              </a:ext>
            </a:extLst>
          </p:cNvPr>
          <p:cNvSpPr>
            <a:spLocks noGrp="1" noRot="1" noChangeAspect="1" noTextEdit="1"/>
          </p:cNvSpPr>
          <p:nvPr>
            <p:ph type="sldImg"/>
          </p:nvPr>
        </p:nvSpPr>
        <p:spPr>
          <a:ln/>
        </p:spPr>
      </p:sp>
      <p:sp>
        <p:nvSpPr>
          <p:cNvPr id="16386" name="Notes Placeholder 2">
            <a:extLst>
              <a:ext uri="{FF2B5EF4-FFF2-40B4-BE49-F238E27FC236}">
                <a16:creationId xmlns:a16="http://schemas.microsoft.com/office/drawing/2014/main" id="{4A1D029D-0144-964F-57DC-6A3767A8E9A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kern="1200" dirty="0">
                <a:solidFill>
                  <a:schemeClr val="tx1"/>
                </a:solidFill>
                <a:effectLst/>
                <a:latin typeface="+mn-lt"/>
                <a:ea typeface="+mn-ea"/>
                <a:cs typeface="+mn-cs"/>
              </a:rPr>
              <a:t>KC</a:t>
            </a:r>
          </a:p>
        </p:txBody>
      </p:sp>
      <p:sp>
        <p:nvSpPr>
          <p:cNvPr id="16387" name="Slide Number Placeholder 3">
            <a:extLst>
              <a:ext uri="{FF2B5EF4-FFF2-40B4-BE49-F238E27FC236}">
                <a16:creationId xmlns:a16="http://schemas.microsoft.com/office/drawing/2014/main" id="{B6254117-91C0-DD0D-877A-C63907A0A59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7E7C601-1BAF-4D21-B1FE-F0DD02FCECCA}" type="slidenum">
              <a:rPr kumimoji="0" lang="en-GB" altLang="en-US" sz="1200" b="0" i="0" u="none" strike="noStrike" kern="1200" cap="none" spc="0" normalizeH="0" baseline="0" noProof="0">
                <a:ln>
                  <a:noFill/>
                </a:ln>
                <a:solidFill>
                  <a:prstClr val="black"/>
                </a:solidFill>
                <a:effectLst/>
                <a:uLnTx/>
                <a:uFillTx/>
                <a:latin typeface="Arial"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039309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a:ln/>
        </p:spPr>
      </p:sp>
      <p:sp>
        <p:nvSpPr>
          <p:cNvPr id="163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kern="1200" dirty="0">
                <a:solidFill>
                  <a:schemeClr val="tx1"/>
                </a:solidFill>
                <a:effectLst/>
                <a:latin typeface="+mn-lt"/>
                <a:ea typeface="+mn-ea"/>
                <a:cs typeface="+mn-cs"/>
              </a:rPr>
              <a:t>KC</a:t>
            </a:r>
          </a:p>
        </p:txBody>
      </p:sp>
      <p:sp>
        <p:nvSpPr>
          <p:cNvPr id="163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7E7C601-1BAF-4D21-B1FE-F0DD02FCECCA}" type="slidenum">
              <a:rPr kumimoji="0" lang="en-GB" altLang="en-US" sz="1200" b="0" i="0" u="none" strike="noStrike" kern="1200" cap="none" spc="0" normalizeH="0" baseline="0" noProof="0">
                <a:ln>
                  <a:noFill/>
                </a:ln>
                <a:solidFill>
                  <a:prstClr val="black"/>
                </a:solidFill>
                <a:effectLst/>
                <a:uLnTx/>
                <a:uFillTx/>
                <a:latin typeface="Arial"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KC</a:t>
            </a:r>
          </a:p>
        </p:txBody>
      </p:sp>
      <p:sp>
        <p:nvSpPr>
          <p:cNvPr id="4" name="Slide Number Placeholder 3"/>
          <p:cNvSpPr>
            <a:spLocks noGrp="1"/>
          </p:cNvSpPr>
          <p:nvPr>
            <p:ph type="sldNum" sz="quarter" idx="5"/>
          </p:nvPr>
        </p:nvSpPr>
        <p:spPr/>
        <p:txBody>
          <a:bodyPr/>
          <a:lstStyle/>
          <a:p>
            <a:fld id="{3F7928AF-8677-42F8-A895-35B7E00154C7}" type="slidenum">
              <a:rPr lang="en-GB" smtClean="0"/>
              <a:t>7</a:t>
            </a:fld>
            <a:endParaRPr lang="en-GB"/>
          </a:p>
        </p:txBody>
      </p:sp>
    </p:spTree>
    <p:extLst>
      <p:ext uri="{BB962C8B-B14F-4D97-AF65-F5344CB8AC3E}">
        <p14:creationId xmlns:p14="http://schemas.microsoft.com/office/powerpoint/2010/main" val="2729741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CF</a:t>
            </a:r>
          </a:p>
        </p:txBody>
      </p:sp>
      <p:sp>
        <p:nvSpPr>
          <p:cNvPr id="4" name="Slide Number Placeholder 3"/>
          <p:cNvSpPr>
            <a:spLocks noGrp="1"/>
          </p:cNvSpPr>
          <p:nvPr>
            <p:ph type="sldNum" sz="quarter" idx="5"/>
          </p:nvPr>
        </p:nvSpPr>
        <p:spPr/>
        <p:txBody>
          <a:bodyPr/>
          <a:lstStyle/>
          <a:p>
            <a:fld id="{3F7928AF-8677-42F8-A895-35B7E00154C7}" type="slidenum">
              <a:rPr lang="en-GB" smtClean="0"/>
              <a:t>8</a:t>
            </a:fld>
            <a:endParaRPr lang="en-GB"/>
          </a:p>
        </p:txBody>
      </p:sp>
    </p:spTree>
    <p:extLst>
      <p:ext uri="{BB962C8B-B14F-4D97-AF65-F5344CB8AC3E}">
        <p14:creationId xmlns:p14="http://schemas.microsoft.com/office/powerpoint/2010/main" val="1433100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KC</a:t>
            </a:r>
          </a:p>
        </p:txBody>
      </p:sp>
      <p:sp>
        <p:nvSpPr>
          <p:cNvPr id="4" name="Slide Number Placeholder 3"/>
          <p:cNvSpPr>
            <a:spLocks noGrp="1"/>
          </p:cNvSpPr>
          <p:nvPr>
            <p:ph type="sldNum" sz="quarter" idx="5"/>
          </p:nvPr>
        </p:nvSpPr>
        <p:spPr/>
        <p:txBody>
          <a:bodyPr/>
          <a:lstStyle/>
          <a:p>
            <a:fld id="{3F7928AF-8677-42F8-A895-35B7E00154C7}" type="slidenum">
              <a:rPr lang="en-GB" smtClean="0"/>
              <a:t>9</a:t>
            </a:fld>
            <a:endParaRPr lang="en-GB"/>
          </a:p>
        </p:txBody>
      </p:sp>
    </p:spTree>
    <p:extLst>
      <p:ext uri="{BB962C8B-B14F-4D97-AF65-F5344CB8AC3E}">
        <p14:creationId xmlns:p14="http://schemas.microsoft.com/office/powerpoint/2010/main" val="3076912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EB</a:t>
            </a:r>
          </a:p>
        </p:txBody>
      </p:sp>
      <p:sp>
        <p:nvSpPr>
          <p:cNvPr id="4" name="Slide Number Placeholder 3"/>
          <p:cNvSpPr>
            <a:spLocks noGrp="1"/>
          </p:cNvSpPr>
          <p:nvPr>
            <p:ph type="sldNum" sz="quarter" idx="5"/>
          </p:nvPr>
        </p:nvSpPr>
        <p:spPr/>
        <p:txBody>
          <a:bodyPr/>
          <a:lstStyle/>
          <a:p>
            <a:fld id="{3F7928AF-8677-42F8-A895-35B7E00154C7}" type="slidenum">
              <a:rPr lang="en-GB" smtClean="0"/>
              <a:t>10</a:t>
            </a:fld>
            <a:endParaRPr lang="en-GB"/>
          </a:p>
        </p:txBody>
      </p:sp>
    </p:spTree>
    <p:extLst>
      <p:ext uri="{BB962C8B-B14F-4D97-AF65-F5344CB8AC3E}">
        <p14:creationId xmlns:p14="http://schemas.microsoft.com/office/powerpoint/2010/main" val="2779502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EB</a:t>
            </a:r>
          </a:p>
        </p:txBody>
      </p:sp>
      <p:sp>
        <p:nvSpPr>
          <p:cNvPr id="4" name="Slide Number Placeholder 3"/>
          <p:cNvSpPr>
            <a:spLocks noGrp="1"/>
          </p:cNvSpPr>
          <p:nvPr>
            <p:ph type="sldNum" sz="quarter" idx="5"/>
          </p:nvPr>
        </p:nvSpPr>
        <p:spPr/>
        <p:txBody>
          <a:bodyPr/>
          <a:lstStyle/>
          <a:p>
            <a:fld id="{3F7928AF-8677-42F8-A895-35B7E00154C7}" type="slidenum">
              <a:rPr lang="en-GB" smtClean="0"/>
              <a:t>11</a:t>
            </a:fld>
            <a:endParaRPr lang="en-GB"/>
          </a:p>
        </p:txBody>
      </p:sp>
    </p:spTree>
    <p:extLst>
      <p:ext uri="{BB962C8B-B14F-4D97-AF65-F5344CB8AC3E}">
        <p14:creationId xmlns:p14="http://schemas.microsoft.com/office/powerpoint/2010/main" val="282046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EB</a:t>
            </a:r>
          </a:p>
        </p:txBody>
      </p:sp>
      <p:sp>
        <p:nvSpPr>
          <p:cNvPr id="4" name="Slide Number Placeholder 3"/>
          <p:cNvSpPr>
            <a:spLocks noGrp="1"/>
          </p:cNvSpPr>
          <p:nvPr>
            <p:ph type="sldNum" sz="quarter" idx="5"/>
          </p:nvPr>
        </p:nvSpPr>
        <p:spPr/>
        <p:txBody>
          <a:bodyPr/>
          <a:lstStyle/>
          <a:p>
            <a:fld id="{3F7928AF-8677-42F8-A895-35B7E00154C7}" type="slidenum">
              <a:rPr lang="en-GB" smtClean="0"/>
              <a:t>12</a:t>
            </a:fld>
            <a:endParaRPr lang="en-GB"/>
          </a:p>
        </p:txBody>
      </p:sp>
    </p:spTree>
    <p:extLst>
      <p:ext uri="{BB962C8B-B14F-4D97-AF65-F5344CB8AC3E}">
        <p14:creationId xmlns:p14="http://schemas.microsoft.com/office/powerpoint/2010/main" val="424050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38BED-A2D9-C569-EE33-D3F1354FF9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359D5F-6B6E-45A3-0966-90BAB9F854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91194C5-1861-B311-FFF1-C2D044E5FDC4}"/>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5" name="Footer Placeholder 4">
            <a:extLst>
              <a:ext uri="{FF2B5EF4-FFF2-40B4-BE49-F238E27FC236}">
                <a16:creationId xmlns:a16="http://schemas.microsoft.com/office/drawing/2014/main" id="{B6720675-6B03-5EC6-A577-D9161B844D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2C200F-CE06-A422-8850-7EF330D2450B}"/>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119339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A168-9ABC-10CA-0B75-7E04E5F61B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A130F3-99FD-F6C8-42D3-9EFE97139D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C6D392-44A0-F85E-D1E9-54D35330143C}"/>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5" name="Footer Placeholder 4">
            <a:extLst>
              <a:ext uri="{FF2B5EF4-FFF2-40B4-BE49-F238E27FC236}">
                <a16:creationId xmlns:a16="http://schemas.microsoft.com/office/drawing/2014/main" id="{76DBAF69-A1C4-3C93-8F2D-D05231A823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0F90F4-BD2D-127F-7AC4-B78D0AFE7C20}"/>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1673286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6BA8F-1E07-F831-F8BE-3FB05EB81A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9A578A-3DCD-97BC-3BFE-A0B4EFC69B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494656-60F5-E358-35F6-77A807849149}"/>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5" name="Footer Placeholder 4">
            <a:extLst>
              <a:ext uri="{FF2B5EF4-FFF2-40B4-BE49-F238E27FC236}">
                <a16:creationId xmlns:a16="http://schemas.microsoft.com/office/drawing/2014/main" id="{D236F35E-9C17-2E70-212E-0193CD6B1B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9B0DAB-F581-8B38-1C91-16D0AD4BF649}"/>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1259305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71025-2C91-1609-7B02-DAFBFA3F0E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FEEB98-BB99-8210-5BFD-82418A733D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76BF54-2476-59C3-4ECC-AEDFBD8E24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4F3E47F-2C8B-C91E-9A68-F7CE6FAFFBEB}"/>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6" name="Footer Placeholder 5">
            <a:extLst>
              <a:ext uri="{FF2B5EF4-FFF2-40B4-BE49-F238E27FC236}">
                <a16:creationId xmlns:a16="http://schemas.microsoft.com/office/drawing/2014/main" id="{1CEB399B-14BE-5348-6A97-0F00B2A960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B325C8-FB6E-2E3E-CD44-F17E39A08854}"/>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3974597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C06D0-0CC0-5111-D140-D49F3162FAC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D57CE5-6642-5CC2-364A-780539342E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B1BA4F-750C-680B-0B02-7F7D94A221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8C5828-4E52-9571-AD54-9AB8FCF7E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65EAB1-D426-7068-792B-F4C6C0E03B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2074D84-B482-F0DD-FF10-3E73EEDC6CE7}"/>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8" name="Footer Placeholder 7">
            <a:extLst>
              <a:ext uri="{FF2B5EF4-FFF2-40B4-BE49-F238E27FC236}">
                <a16:creationId xmlns:a16="http://schemas.microsoft.com/office/drawing/2014/main" id="{FD5A8E6B-DF15-1BBE-2A65-4BE6E23D0CD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DA7E7D4-FC44-EF6E-CF92-A1F374707B4B}"/>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3110658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7678-C2DC-0B4D-DF7A-2F6DAF14D4B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E481CB3-CA14-0B7D-6E07-63A414A261FB}"/>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4" name="Footer Placeholder 3">
            <a:extLst>
              <a:ext uri="{FF2B5EF4-FFF2-40B4-BE49-F238E27FC236}">
                <a16:creationId xmlns:a16="http://schemas.microsoft.com/office/drawing/2014/main" id="{8E9ADFB3-4CB2-5E71-3631-7D80CCD7C73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895581-3229-E5AD-4D07-79550EBBFC71}"/>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2571896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040411-C2A4-BA5B-8951-AB6921D6D5E4}"/>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3" name="Footer Placeholder 2">
            <a:extLst>
              <a:ext uri="{FF2B5EF4-FFF2-40B4-BE49-F238E27FC236}">
                <a16:creationId xmlns:a16="http://schemas.microsoft.com/office/drawing/2014/main" id="{A3370F7C-BD12-4F8A-0B59-B05E1A7570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3FB20C-3763-8CDC-B02C-13514C8FB07D}"/>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138990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BFB2E-3022-FF03-79A6-1E24DDEE43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D4DF4F-4522-E482-0E67-4FA981B101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0F20800-FCC1-A98C-9E1B-4AAAEB51AE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6983BA-D1A3-30B9-3951-C175E4D4C6A3}"/>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6" name="Footer Placeholder 5">
            <a:extLst>
              <a:ext uri="{FF2B5EF4-FFF2-40B4-BE49-F238E27FC236}">
                <a16:creationId xmlns:a16="http://schemas.microsoft.com/office/drawing/2014/main" id="{9153BD04-96A9-6992-B30A-110DBBE345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12138E-D4DA-A078-F774-A0D6D35DC078}"/>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302364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CB875-F909-29D4-8F9E-95CFA7A153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C764078-09EE-1170-1661-BECEE155C6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1E08211-4A99-7981-C78A-BDD22277AE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80469-2952-0A7F-1F4C-4B1420B0E26C}"/>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6" name="Footer Placeholder 5">
            <a:extLst>
              <a:ext uri="{FF2B5EF4-FFF2-40B4-BE49-F238E27FC236}">
                <a16:creationId xmlns:a16="http://schemas.microsoft.com/office/drawing/2014/main" id="{DB269C3A-CB69-1740-BBC6-78EB617B94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3298FF-6914-E234-770B-955A8CBBDE4E}"/>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2026481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D3C9C-5A75-4ED9-E1D8-1AB1FEE1D41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065CDB-C728-B496-9076-F289EF251B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87F1EB-A1C5-B1E1-CD89-63110D69C41B}"/>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5" name="Footer Placeholder 4">
            <a:extLst>
              <a:ext uri="{FF2B5EF4-FFF2-40B4-BE49-F238E27FC236}">
                <a16:creationId xmlns:a16="http://schemas.microsoft.com/office/drawing/2014/main" id="{9182A3CA-5AFD-92B4-BFDB-4FE3045644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BAF12F-1953-0ED4-CB6E-22F076A0CFB3}"/>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3071553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D0886E-AA83-18FF-29AF-6731C79E54A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F470AE-4AFA-6150-9E55-4CF241F743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BC20B4-74A5-B968-0A5C-2330C68F4D8C}"/>
              </a:ext>
            </a:extLst>
          </p:cNvPr>
          <p:cNvSpPr>
            <a:spLocks noGrp="1"/>
          </p:cNvSpPr>
          <p:nvPr>
            <p:ph type="dt" sz="half" idx="10"/>
          </p:nvPr>
        </p:nvSpPr>
        <p:spPr/>
        <p:txBody>
          <a:bodyPr/>
          <a:lstStyle/>
          <a:p>
            <a:fld id="{E71224AC-8444-4987-BF29-0F3AA52AD951}" type="datetimeFigureOut">
              <a:rPr lang="en-GB" smtClean="0"/>
              <a:t>15/06/2026</a:t>
            </a:fld>
            <a:endParaRPr lang="en-GB"/>
          </a:p>
        </p:txBody>
      </p:sp>
      <p:sp>
        <p:nvSpPr>
          <p:cNvPr id="5" name="Footer Placeholder 4">
            <a:extLst>
              <a:ext uri="{FF2B5EF4-FFF2-40B4-BE49-F238E27FC236}">
                <a16:creationId xmlns:a16="http://schemas.microsoft.com/office/drawing/2014/main" id="{32250140-B602-D324-F62D-59BD770D58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9F5F3E-0CEE-8860-C3F6-05E4D7F6119C}"/>
              </a:ext>
            </a:extLst>
          </p:cNvPr>
          <p:cNvSpPr>
            <a:spLocks noGrp="1"/>
          </p:cNvSpPr>
          <p:nvPr>
            <p:ph type="sldNum" sz="quarter" idx="12"/>
          </p:nvPr>
        </p:nvSpPr>
        <p:spPr/>
        <p:txBody>
          <a:bodyPr/>
          <a:lstStyle/>
          <a:p>
            <a:fld id="{5CCD997B-CF14-4630-9E76-17D5D26A95D6}" type="slidenum">
              <a:rPr lang="en-GB" smtClean="0"/>
              <a:t>‹#›</a:t>
            </a:fld>
            <a:endParaRPr lang="en-GB"/>
          </a:p>
        </p:txBody>
      </p:sp>
    </p:spTree>
    <p:extLst>
      <p:ext uri="{BB962C8B-B14F-4D97-AF65-F5344CB8AC3E}">
        <p14:creationId xmlns:p14="http://schemas.microsoft.com/office/powerpoint/2010/main" val="2669952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820A95-A9EE-BEF5-A0FA-86F88A28A8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4E7C76-436D-33EE-D47F-E6AF02DB3A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859C6A-A94E-225D-E12B-3C7FBE00A9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1224AC-8444-4987-BF29-0F3AA52AD951}" type="datetimeFigureOut">
              <a:rPr lang="en-GB" smtClean="0"/>
              <a:t>15/06/2026</a:t>
            </a:fld>
            <a:endParaRPr lang="en-GB"/>
          </a:p>
        </p:txBody>
      </p:sp>
      <p:sp>
        <p:nvSpPr>
          <p:cNvPr id="5" name="Footer Placeholder 4">
            <a:extLst>
              <a:ext uri="{FF2B5EF4-FFF2-40B4-BE49-F238E27FC236}">
                <a16:creationId xmlns:a16="http://schemas.microsoft.com/office/drawing/2014/main" id="{3D5CB6AF-6C84-396C-C1C9-BC8989775C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690529F-EECD-4083-A3F7-F21B40EAEB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CD997B-CF14-4630-9E76-17D5D26A95D6}" type="slidenum">
              <a:rPr lang="en-GB" smtClean="0"/>
              <a:t>‹#›</a:t>
            </a:fld>
            <a:endParaRPr lang="en-GB"/>
          </a:p>
        </p:txBody>
      </p:sp>
    </p:spTree>
    <p:extLst>
      <p:ext uri="{BB962C8B-B14F-4D97-AF65-F5344CB8AC3E}">
        <p14:creationId xmlns:p14="http://schemas.microsoft.com/office/powerpoint/2010/main" val="2763136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02A61-2CA8-3535-4864-E0DC83668B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6F359A-BB05-D634-642F-39CAD387B9F2}"/>
              </a:ext>
            </a:extLst>
          </p:cNvPr>
          <p:cNvSpPr>
            <a:spLocks noGrp="1"/>
          </p:cNvSpPr>
          <p:nvPr>
            <p:ph type="title"/>
          </p:nvPr>
        </p:nvSpPr>
        <p:spPr>
          <a:xfrm>
            <a:off x="1962150" y="365125"/>
            <a:ext cx="10515600" cy="1325563"/>
          </a:xfrm>
        </p:spPr>
        <p:txBody>
          <a:bodyPr/>
          <a:lstStyle/>
          <a:p>
            <a:r>
              <a:rPr lang="en-GB" b="1" dirty="0"/>
              <a:t>Let's Take a Look at the Toolkit……..</a:t>
            </a:r>
          </a:p>
        </p:txBody>
      </p:sp>
      <p:sp>
        <p:nvSpPr>
          <p:cNvPr id="3" name="Content Placeholder 2">
            <a:extLst>
              <a:ext uri="{FF2B5EF4-FFF2-40B4-BE49-F238E27FC236}">
                <a16:creationId xmlns:a16="http://schemas.microsoft.com/office/drawing/2014/main" id="{A4608E61-EF59-B230-A269-DFBD868EA644}"/>
              </a:ext>
            </a:extLst>
          </p:cNvPr>
          <p:cNvSpPr>
            <a:spLocks noGrp="1"/>
          </p:cNvSpPr>
          <p:nvPr>
            <p:ph idx="1"/>
          </p:nvPr>
        </p:nvSpPr>
        <p:spPr>
          <a:xfrm>
            <a:off x="391287" y="1609725"/>
            <a:ext cx="11961876" cy="4432301"/>
          </a:xfrm>
        </p:spPr>
        <p:txBody>
          <a:bodyPr/>
          <a:lstStyle/>
          <a:p>
            <a:r>
              <a:rPr lang="en-GB" dirty="0"/>
              <a:t>Use the QR codes below to log in to Continuing Bonds Toolkit and WIFI!</a:t>
            </a:r>
          </a:p>
        </p:txBody>
      </p:sp>
      <p:pic>
        <p:nvPicPr>
          <p:cNvPr id="5" name="Picture 4">
            <a:extLst>
              <a:ext uri="{FF2B5EF4-FFF2-40B4-BE49-F238E27FC236}">
                <a16:creationId xmlns:a16="http://schemas.microsoft.com/office/drawing/2014/main" id="{B4F96DDD-4C94-B2EA-76A1-FB5B82D54DFA}"/>
              </a:ext>
            </a:extLst>
          </p:cNvPr>
          <p:cNvPicPr>
            <a:picLocks noChangeAspect="1"/>
          </p:cNvPicPr>
          <p:nvPr/>
        </p:nvPicPr>
        <p:blipFill>
          <a:blip r:embed="rId2"/>
          <a:stretch>
            <a:fillRect/>
          </a:stretch>
        </p:blipFill>
        <p:spPr>
          <a:xfrm>
            <a:off x="260127" y="2266950"/>
            <a:ext cx="3598164" cy="3598164"/>
          </a:xfrm>
          <a:prstGeom prst="rect">
            <a:avLst/>
          </a:prstGeom>
        </p:spPr>
      </p:pic>
      <p:sp>
        <p:nvSpPr>
          <p:cNvPr id="6" name="TextBox 5">
            <a:extLst>
              <a:ext uri="{FF2B5EF4-FFF2-40B4-BE49-F238E27FC236}">
                <a16:creationId xmlns:a16="http://schemas.microsoft.com/office/drawing/2014/main" id="{C6FEE300-4671-2461-44F0-F183EACCD33D}"/>
              </a:ext>
            </a:extLst>
          </p:cNvPr>
          <p:cNvSpPr txBox="1"/>
          <p:nvPr/>
        </p:nvSpPr>
        <p:spPr>
          <a:xfrm>
            <a:off x="3406140" y="3244334"/>
            <a:ext cx="6812280" cy="369332"/>
          </a:xfrm>
          <a:prstGeom prst="rect">
            <a:avLst/>
          </a:prstGeom>
          <a:noFill/>
        </p:spPr>
        <p:txBody>
          <a:bodyPr wrap="square">
            <a:spAutoFit/>
          </a:bodyPr>
          <a:lstStyle/>
          <a:p>
            <a:endParaRPr lang="en-GB" dirty="0"/>
          </a:p>
        </p:txBody>
      </p:sp>
      <p:pic>
        <p:nvPicPr>
          <p:cNvPr id="10" name="Picture 9">
            <a:extLst>
              <a:ext uri="{FF2B5EF4-FFF2-40B4-BE49-F238E27FC236}">
                <a16:creationId xmlns:a16="http://schemas.microsoft.com/office/drawing/2014/main" id="{D221F681-C112-4E1C-FF3B-B0A75606F9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356" y="2169414"/>
            <a:ext cx="8073582" cy="4000500"/>
          </a:xfrm>
          <a:prstGeom prst="rect">
            <a:avLst/>
          </a:prstGeom>
        </p:spPr>
      </p:pic>
      <p:pic>
        <p:nvPicPr>
          <p:cNvPr id="4" name="Picture 4">
            <a:extLst>
              <a:ext uri="{FF2B5EF4-FFF2-40B4-BE49-F238E27FC236}">
                <a16:creationId xmlns:a16="http://schemas.microsoft.com/office/drawing/2014/main" id="{8AD954D0-F0AA-4397-55A8-2F533F8F69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318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4947-4589-A90D-409F-1E53AAEE2D11}"/>
              </a:ext>
            </a:extLst>
          </p:cNvPr>
          <p:cNvSpPr>
            <a:spLocks noGrp="1"/>
          </p:cNvSpPr>
          <p:nvPr>
            <p:ph type="ctrTitle"/>
          </p:nvPr>
        </p:nvSpPr>
        <p:spPr>
          <a:xfrm>
            <a:off x="2074154" y="1627110"/>
            <a:ext cx="9144000" cy="2387600"/>
          </a:xfrm>
        </p:spPr>
        <p:txBody>
          <a:bodyPr>
            <a:normAutofit/>
          </a:bodyPr>
          <a:lstStyle/>
          <a:p>
            <a:r>
              <a:rPr lang="en-GB" sz="7200" dirty="0"/>
              <a:t>The Continuing Bonds Toolkit</a:t>
            </a:r>
          </a:p>
        </p:txBody>
      </p:sp>
      <p:sp>
        <p:nvSpPr>
          <p:cNvPr id="3" name="Subtitle 2">
            <a:extLst>
              <a:ext uri="{FF2B5EF4-FFF2-40B4-BE49-F238E27FC236}">
                <a16:creationId xmlns:a16="http://schemas.microsoft.com/office/drawing/2014/main" id="{5F3E2257-DCAB-8D8C-602C-178A7F182620}"/>
              </a:ext>
            </a:extLst>
          </p:cNvPr>
          <p:cNvSpPr>
            <a:spLocks noGrp="1"/>
          </p:cNvSpPr>
          <p:nvPr>
            <p:ph type="subTitle" idx="1"/>
          </p:nvPr>
        </p:nvSpPr>
        <p:spPr>
          <a:xfrm>
            <a:off x="3342075" y="4037090"/>
            <a:ext cx="7311528" cy="1744498"/>
          </a:xfrm>
        </p:spPr>
        <p:txBody>
          <a:bodyPr>
            <a:normAutofit fontScale="92500" lnSpcReduction="20000"/>
          </a:bodyPr>
          <a:lstStyle/>
          <a:p>
            <a:r>
              <a:rPr lang="en-GB" sz="2800" b="1" dirty="0"/>
              <a:t>Launch Event 15</a:t>
            </a:r>
            <a:r>
              <a:rPr lang="en-GB" sz="2800" b="1" baseline="30000" dirty="0"/>
              <a:t>th</a:t>
            </a:r>
            <a:r>
              <a:rPr lang="en-GB" sz="2800" b="1" dirty="0"/>
              <a:t> June 2026</a:t>
            </a:r>
          </a:p>
          <a:p>
            <a:r>
              <a:rPr lang="en-GB" sz="2800" dirty="0"/>
              <a:t>Prof Karina Croucher</a:t>
            </a:r>
          </a:p>
          <a:p>
            <a:r>
              <a:rPr lang="en-GB" sz="2800" dirty="0"/>
              <a:t>Dr Eleanor Bryant</a:t>
            </a:r>
          </a:p>
          <a:p>
            <a:r>
              <a:rPr lang="en-GB" sz="2800" dirty="0"/>
              <a:t>Dr Aoife Sutton-Butler</a:t>
            </a:r>
          </a:p>
        </p:txBody>
      </p:sp>
      <p:pic>
        <p:nvPicPr>
          <p:cNvPr id="4" name="Picture 3">
            <a:extLst>
              <a:ext uri="{FF2B5EF4-FFF2-40B4-BE49-F238E27FC236}">
                <a16:creationId xmlns:a16="http://schemas.microsoft.com/office/drawing/2014/main" id="{08C29954-C193-2715-82E3-A2B91B807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505" y="153556"/>
            <a:ext cx="3875427" cy="706696"/>
          </a:xfrm>
          <a:prstGeom prst="rect">
            <a:avLst/>
          </a:prstGeom>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65C9509D-89F6-2882-5752-3609BAB54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682" y="2999063"/>
            <a:ext cx="3180786" cy="3302405"/>
          </a:xfrm>
          <a:prstGeom prst="rect">
            <a:avLst/>
          </a:prstGeom>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3725A33-D415-7A0B-FD92-27EC3BFD494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231028" y="119039"/>
            <a:ext cx="2556066" cy="742084"/>
          </a:xfrm>
          <a:prstGeom prst="rect">
            <a:avLst/>
          </a:prstGeom>
        </p:spPr>
      </p:pic>
      <p:pic>
        <p:nvPicPr>
          <p:cNvPr id="8" name="Picture 7" descr="A logo with text overlay&#10;&#10;AI-generated content may be incorrect.">
            <a:extLst>
              <a:ext uri="{FF2B5EF4-FFF2-40B4-BE49-F238E27FC236}">
                <a16:creationId xmlns:a16="http://schemas.microsoft.com/office/drawing/2014/main" id="{061AA8A8-3BAF-06C5-9EA6-F4A09F015827}"/>
              </a:ext>
            </a:extLst>
          </p:cNvPr>
          <p:cNvPicPr>
            <a:picLocks noChangeAspect="1"/>
          </p:cNvPicPr>
          <p:nvPr/>
        </p:nvPicPr>
        <p:blipFill>
          <a:blip r:embed="rId5"/>
          <a:stretch>
            <a:fillRect/>
          </a:stretch>
        </p:blipFill>
        <p:spPr>
          <a:xfrm>
            <a:off x="10210216" y="95135"/>
            <a:ext cx="1214514" cy="1012095"/>
          </a:xfrm>
          <a:prstGeom prst="rect">
            <a:avLst/>
          </a:prstGeom>
        </p:spPr>
      </p:pic>
      <p:pic>
        <p:nvPicPr>
          <p:cNvPr id="9" name="Picture 8" descr="X: &quot;Upernavik cemetery, Greenland ...">
            <a:extLst>
              <a:ext uri="{FF2B5EF4-FFF2-40B4-BE49-F238E27FC236}">
                <a16:creationId xmlns:a16="http://schemas.microsoft.com/office/drawing/2014/main" id="{914F7F2E-DE71-7EED-31D2-49B506497BA3}"/>
              </a:ext>
            </a:extLst>
          </p:cNvPr>
          <p:cNvPicPr>
            <a:picLocks noChangeAspect="1"/>
          </p:cNvPicPr>
          <p:nvPr/>
        </p:nvPicPr>
        <p:blipFill>
          <a:blip r:embed="rId6"/>
          <a:stretch>
            <a:fillRect/>
          </a:stretch>
        </p:blipFill>
        <p:spPr>
          <a:xfrm>
            <a:off x="8917315" y="130521"/>
            <a:ext cx="997865" cy="997865"/>
          </a:xfrm>
          <a:prstGeom prst="rect">
            <a:avLst/>
          </a:prstGeom>
        </p:spPr>
      </p:pic>
      <p:pic>
        <p:nvPicPr>
          <p:cNvPr id="10" name="Picture 9" descr="A statue of a handshake&#10;&#10;AI-generated content may be incorrect.">
            <a:extLst>
              <a:ext uri="{FF2B5EF4-FFF2-40B4-BE49-F238E27FC236}">
                <a16:creationId xmlns:a16="http://schemas.microsoft.com/office/drawing/2014/main" id="{A016F1CD-4315-ED36-D3DC-F43ED98D3D8C}"/>
              </a:ext>
            </a:extLst>
          </p:cNvPr>
          <p:cNvPicPr>
            <a:picLocks noChangeAspect="1"/>
          </p:cNvPicPr>
          <p:nvPr/>
        </p:nvPicPr>
        <p:blipFill>
          <a:blip r:embed="rId7"/>
          <a:stretch>
            <a:fillRect/>
          </a:stretch>
        </p:blipFill>
        <p:spPr>
          <a:xfrm>
            <a:off x="6910561" y="95135"/>
            <a:ext cx="1859236" cy="1466146"/>
          </a:xfrm>
          <a:prstGeom prst="rect">
            <a:avLst/>
          </a:prstGeom>
        </p:spPr>
      </p:pic>
    </p:spTree>
    <p:extLst>
      <p:ext uri="{BB962C8B-B14F-4D97-AF65-F5344CB8AC3E}">
        <p14:creationId xmlns:p14="http://schemas.microsoft.com/office/powerpoint/2010/main" val="429359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8656-92EB-412B-8C15-FA1EEE0FBC33}"/>
              </a:ext>
            </a:extLst>
          </p:cNvPr>
          <p:cNvSpPr>
            <a:spLocks noGrp="1"/>
          </p:cNvSpPr>
          <p:nvPr>
            <p:ph type="title"/>
          </p:nvPr>
        </p:nvSpPr>
        <p:spPr>
          <a:xfrm>
            <a:off x="1016212" y="1386204"/>
            <a:ext cx="5353019" cy="939958"/>
          </a:xfrm>
        </p:spPr>
        <p:txBody>
          <a:bodyPr>
            <a:normAutofit/>
          </a:bodyPr>
          <a:lstStyle/>
          <a:p>
            <a:r>
              <a:rPr lang="en-GB" sz="4000" dirty="0"/>
              <a:t>Today’s Launch</a:t>
            </a:r>
          </a:p>
        </p:txBody>
      </p:sp>
      <p:sp>
        <p:nvSpPr>
          <p:cNvPr id="3" name="Content Placeholder 2">
            <a:extLst>
              <a:ext uri="{FF2B5EF4-FFF2-40B4-BE49-F238E27FC236}">
                <a16:creationId xmlns:a16="http://schemas.microsoft.com/office/drawing/2014/main" id="{5AF6C937-A3C5-4C01-854E-D9854C7C0318}"/>
              </a:ext>
            </a:extLst>
          </p:cNvPr>
          <p:cNvSpPr>
            <a:spLocks noGrp="1"/>
          </p:cNvSpPr>
          <p:nvPr>
            <p:ph idx="1"/>
          </p:nvPr>
        </p:nvSpPr>
        <p:spPr>
          <a:xfrm>
            <a:off x="4649454" y="4869160"/>
            <a:ext cx="5671542" cy="1476136"/>
          </a:xfrm>
        </p:spPr>
        <p:txBody>
          <a:bodyPr anchor="ctr">
            <a:normAutofit fontScale="92500" lnSpcReduction="20000"/>
          </a:bodyPr>
          <a:lstStyle/>
          <a:p>
            <a:pPr marL="0" indent="0">
              <a:buNone/>
            </a:pPr>
            <a:r>
              <a:rPr lang="en-GB" dirty="0"/>
              <a:t>There will be images of human remains</a:t>
            </a:r>
          </a:p>
          <a:p>
            <a:pPr marL="0" indent="0">
              <a:buNone/>
            </a:pPr>
            <a:r>
              <a:rPr lang="en-GB" dirty="0"/>
              <a:t>The topic matter deals with death and dying, potentially sensitive topics</a:t>
            </a:r>
          </a:p>
        </p:txBody>
      </p:sp>
      <p:sp>
        <p:nvSpPr>
          <p:cNvPr id="5" name="Rectangle 4">
            <a:extLst>
              <a:ext uri="{FF2B5EF4-FFF2-40B4-BE49-F238E27FC236}">
                <a16:creationId xmlns:a16="http://schemas.microsoft.com/office/drawing/2014/main" id="{93664013-AF9A-8F4E-9BD0-FE956B311D50}"/>
              </a:ext>
            </a:extLst>
          </p:cNvPr>
          <p:cNvSpPr/>
          <p:nvPr/>
        </p:nvSpPr>
        <p:spPr>
          <a:xfrm>
            <a:off x="4994172" y="1093213"/>
            <a:ext cx="5671542" cy="3493264"/>
          </a:xfrm>
          <a:prstGeom prst="rect">
            <a:avLst/>
          </a:prstGeom>
        </p:spPr>
        <p:txBody>
          <a:bodyPr wrap="square">
            <a:spAutoFit/>
          </a:bodyPr>
          <a:lstStyle/>
          <a:p>
            <a:pPr marL="285750" indent="-285750">
              <a:spcAft>
                <a:spcPts val="600"/>
              </a:spcAft>
              <a:buFont typeface="Arial" panose="020B0604020202020204" pitchFamily="34" charset="0"/>
              <a:buChar char="•"/>
            </a:pPr>
            <a:r>
              <a:rPr lang="en-US" sz="2800" dirty="0"/>
              <a:t>Background – Continuing Bonds</a:t>
            </a:r>
          </a:p>
          <a:p>
            <a:pPr marL="285750" indent="-285750">
              <a:spcAft>
                <a:spcPts val="600"/>
              </a:spcAft>
              <a:buFont typeface="Arial" panose="020B0604020202020204" pitchFamily="34" charset="0"/>
              <a:buChar char="•"/>
            </a:pPr>
            <a:r>
              <a:rPr lang="en-US" sz="2800" dirty="0"/>
              <a:t>Initial development of toolkit</a:t>
            </a:r>
          </a:p>
          <a:p>
            <a:pPr marL="285750" indent="-285750">
              <a:spcAft>
                <a:spcPts val="600"/>
              </a:spcAft>
              <a:buFont typeface="Arial" panose="020B0604020202020204" pitchFamily="34" charset="0"/>
              <a:buChar char="•"/>
            </a:pPr>
            <a:r>
              <a:rPr lang="en-US" sz="2800" dirty="0"/>
              <a:t>Collaboration with grief professionals</a:t>
            </a:r>
          </a:p>
          <a:p>
            <a:pPr marL="285750" indent="-285750">
              <a:spcAft>
                <a:spcPts val="600"/>
              </a:spcAft>
              <a:buFont typeface="Arial" panose="020B0604020202020204" pitchFamily="34" charset="0"/>
              <a:buChar char="•"/>
            </a:pPr>
            <a:r>
              <a:rPr lang="en-US" sz="2800" dirty="0"/>
              <a:t>Taking a look at the resource</a:t>
            </a:r>
          </a:p>
          <a:p>
            <a:pPr marL="285750" indent="-285750">
              <a:spcAft>
                <a:spcPts val="600"/>
              </a:spcAft>
              <a:buFont typeface="Arial" panose="020B0604020202020204" pitchFamily="34" charset="0"/>
              <a:buChar char="•"/>
            </a:pPr>
            <a:r>
              <a:rPr lang="en-US" sz="2800" dirty="0"/>
              <a:t>Case study examples</a:t>
            </a:r>
          </a:p>
          <a:p>
            <a:pPr marL="285750" indent="-285750">
              <a:spcAft>
                <a:spcPts val="600"/>
              </a:spcAft>
              <a:buFont typeface="Arial" panose="020B0604020202020204" pitchFamily="34" charset="0"/>
              <a:buChar char="•"/>
            </a:pPr>
            <a:r>
              <a:rPr lang="en-US" sz="2800" dirty="0"/>
              <a:t>Workshop Training</a:t>
            </a:r>
          </a:p>
        </p:txBody>
      </p:sp>
      <p:pic>
        <p:nvPicPr>
          <p:cNvPr id="4" name="Picture 2">
            <a:extLst>
              <a:ext uri="{FF2B5EF4-FFF2-40B4-BE49-F238E27FC236}">
                <a16:creationId xmlns:a16="http://schemas.microsoft.com/office/drawing/2014/main" id="{B8E33785-0D9D-2959-FFDB-6D7ADE2EE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212" y="2183815"/>
            <a:ext cx="2858316" cy="2967605"/>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980CC48-9568-0210-8981-0BB9A0F220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998" y="205566"/>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786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14FCA-9BC1-954E-A9AB-343F22077937}"/>
              </a:ext>
            </a:extLst>
          </p:cNvPr>
          <p:cNvSpPr>
            <a:spLocks noGrp="1"/>
          </p:cNvSpPr>
          <p:nvPr>
            <p:ph type="title"/>
          </p:nvPr>
        </p:nvSpPr>
        <p:spPr>
          <a:xfrm>
            <a:off x="2152650" y="365127"/>
            <a:ext cx="7886700" cy="543594"/>
          </a:xfrm>
        </p:spPr>
        <p:txBody>
          <a:bodyPr>
            <a:normAutofit fontScale="90000"/>
          </a:bodyPr>
          <a:lstStyle/>
          <a:p>
            <a:r>
              <a:rPr lang="en-US" dirty="0"/>
              <a:t>Continuing Bonds: Rationale</a:t>
            </a:r>
          </a:p>
        </p:txBody>
      </p:sp>
      <p:sp>
        <p:nvSpPr>
          <p:cNvPr id="3" name="Content Placeholder 2">
            <a:extLst>
              <a:ext uri="{FF2B5EF4-FFF2-40B4-BE49-F238E27FC236}">
                <a16:creationId xmlns:a16="http://schemas.microsoft.com/office/drawing/2014/main" id="{701E990D-DCEB-9A43-A761-861506137C1E}"/>
              </a:ext>
            </a:extLst>
          </p:cNvPr>
          <p:cNvSpPr>
            <a:spLocks noGrp="1"/>
          </p:cNvSpPr>
          <p:nvPr>
            <p:ph idx="1"/>
          </p:nvPr>
        </p:nvSpPr>
        <p:spPr>
          <a:xfrm>
            <a:off x="2141810" y="1052736"/>
            <a:ext cx="7886700" cy="1872208"/>
          </a:xfrm>
        </p:spPr>
        <p:txBody>
          <a:bodyPr>
            <a:normAutofit fontScale="92500" lnSpcReduction="20000"/>
          </a:bodyPr>
          <a:lstStyle/>
          <a:p>
            <a:r>
              <a:rPr lang="en-US" dirty="0"/>
              <a:t>More people are aware of their deaths – fewer sudden deaths  - yet still ‘taboo’ topic for many</a:t>
            </a:r>
          </a:p>
          <a:p>
            <a:r>
              <a:rPr lang="en-US" dirty="0"/>
              <a:t>Need to accept death as natural part of life course</a:t>
            </a:r>
          </a:p>
          <a:p>
            <a:r>
              <a:rPr lang="en-US" dirty="0"/>
              <a:t>Talking about death can enable ‘better deaths’ and aid family and patient</a:t>
            </a:r>
          </a:p>
        </p:txBody>
      </p:sp>
      <p:sp>
        <p:nvSpPr>
          <p:cNvPr id="4" name="TextBox 3">
            <a:extLst>
              <a:ext uri="{FF2B5EF4-FFF2-40B4-BE49-F238E27FC236}">
                <a16:creationId xmlns:a16="http://schemas.microsoft.com/office/drawing/2014/main" id="{C4E8DB65-D61D-BA4C-8EBF-0053D3572453}"/>
              </a:ext>
            </a:extLst>
          </p:cNvPr>
          <p:cNvSpPr txBox="1"/>
          <p:nvPr/>
        </p:nvSpPr>
        <p:spPr>
          <a:xfrm>
            <a:off x="2567609" y="3029381"/>
            <a:ext cx="7852727" cy="400110"/>
          </a:xfrm>
          <a:prstGeom prst="rect">
            <a:avLst/>
          </a:prstGeom>
          <a:noFill/>
          <a:ln>
            <a:solidFill>
              <a:schemeClr val="tx1"/>
            </a:solidFill>
          </a:ln>
        </p:spPr>
        <p:txBody>
          <a:bodyPr wrap="none" rtlCol="0">
            <a:spAutoFit/>
          </a:bodyPr>
          <a:lstStyle/>
          <a:p>
            <a:r>
              <a:rPr lang="en-US" sz="2000" dirty="0"/>
              <a:t>Can archaeology help facilitate conversation and break down taboos?</a:t>
            </a:r>
          </a:p>
        </p:txBody>
      </p:sp>
      <p:pic>
        <p:nvPicPr>
          <p:cNvPr id="6" name="Picture 2" descr="VULTURES, Death - The Last Taboo Exhibition, Loud, Australian Museum, Print, Outdoor, Ads">
            <a:extLst>
              <a:ext uri="{FF2B5EF4-FFF2-40B4-BE49-F238E27FC236}">
                <a16:creationId xmlns:a16="http://schemas.microsoft.com/office/drawing/2014/main" id="{F057E691-2FB4-364D-B7BF-90C8A7F65F1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83533" y="4130691"/>
            <a:ext cx="1512168" cy="216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3">
            <a:extLst>
              <a:ext uri="{FF2B5EF4-FFF2-40B4-BE49-F238E27FC236}">
                <a16:creationId xmlns:a16="http://schemas.microsoft.com/office/drawing/2014/main" id="{687B677D-21E3-8A49-A7C7-D425AE26FD0B}"/>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863752" y="4228636"/>
            <a:ext cx="1414036" cy="2002111"/>
          </a:xfrm>
          <a:prstGeom prst="rect">
            <a:avLst/>
          </a:prstGeom>
        </p:spPr>
      </p:pic>
      <p:pic>
        <p:nvPicPr>
          <p:cNvPr id="8" name="Content Placeholder 3" descr="Life Sci Arch Sci Research Leaflet 2014 Single Pages.pdf - Adobe Acrobat Pro">
            <a:extLst>
              <a:ext uri="{FF2B5EF4-FFF2-40B4-BE49-F238E27FC236}">
                <a16:creationId xmlns:a16="http://schemas.microsoft.com/office/drawing/2014/main" id="{8E6D368D-D54D-0846-AC03-B97D9942560C}"/>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5908467" y="4130692"/>
            <a:ext cx="1137510" cy="234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i3.dailyrecord.co.uk/incoming/article1380248.ece/ALTERNATES/s615/Hospital+-+generic">
            <a:extLst>
              <a:ext uri="{FF2B5EF4-FFF2-40B4-BE49-F238E27FC236}">
                <a16:creationId xmlns:a16="http://schemas.microsoft.com/office/drawing/2014/main" id="{061E7A7C-4600-0B4C-AD50-2746F615588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492819" y="4293586"/>
            <a:ext cx="2815648"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AE58B0A-9556-B52B-51DA-3AA7EA0018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0194" y="221112"/>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53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2AAAE-B1A6-6AA8-EA47-FEBB894736D6}"/>
            </a:ext>
          </a:extLst>
        </p:cNvPr>
        <p:cNvGrpSpPr/>
        <p:nvPr/>
      </p:nvGrpSpPr>
      <p:grpSpPr>
        <a:xfrm>
          <a:off x="0" y="0"/>
          <a:ext cx="0" cy="0"/>
          <a:chOff x="0" y="0"/>
          <a:chExt cx="0" cy="0"/>
        </a:xfrm>
      </p:grpSpPr>
      <p:sp>
        <p:nvSpPr>
          <p:cNvPr id="15361" name="Rectangle 2">
            <a:extLst>
              <a:ext uri="{FF2B5EF4-FFF2-40B4-BE49-F238E27FC236}">
                <a16:creationId xmlns:a16="http://schemas.microsoft.com/office/drawing/2014/main" id="{5C883206-A35C-A025-313E-6863DCA6A26C}"/>
              </a:ext>
            </a:extLst>
          </p:cNvPr>
          <p:cNvSpPr txBox="1">
            <a:spLocks noChangeArrowheads="1"/>
          </p:cNvSpPr>
          <p:nvPr/>
        </p:nvSpPr>
        <p:spPr bwMode="auto">
          <a:xfrm>
            <a:off x="1758704" y="2420888"/>
            <a:ext cx="885653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accent2"/>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accent2"/>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accent2"/>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accent2"/>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accent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9pPr>
          </a:lstStyle>
          <a:p>
            <a:pPr algn="ctr">
              <a:spcBef>
                <a:spcPct val="0"/>
              </a:spcBef>
              <a:buNone/>
            </a:pPr>
            <a:r>
              <a:rPr lang="en-US" b="1" dirty="0">
                <a:solidFill>
                  <a:prstClr val="black"/>
                </a:solidFill>
              </a:rPr>
              <a:t>Continuing Bonds – Past and Present</a:t>
            </a:r>
          </a:p>
          <a:p>
            <a:pPr algn="ctr">
              <a:spcBef>
                <a:spcPct val="0"/>
              </a:spcBef>
              <a:buNone/>
            </a:pPr>
            <a:r>
              <a:rPr lang="en-US" altLang="en-US" sz="2000" b="1" dirty="0">
                <a:solidFill>
                  <a:prstClr val="black"/>
                </a:solidFill>
                <a:latin typeface="Arial" charset="0"/>
              </a:rPr>
              <a:t>Interdisciplinary research </a:t>
            </a:r>
          </a:p>
          <a:p>
            <a:pPr algn="ctr">
              <a:spcBef>
                <a:spcPct val="0"/>
              </a:spcBef>
              <a:buNone/>
            </a:pPr>
            <a:endParaRPr lang="en-GB" altLang="en-US" sz="2000" dirty="0">
              <a:solidFill>
                <a:prstClr val="black"/>
              </a:solidFill>
              <a:latin typeface="Arial" charset="0"/>
            </a:endParaRPr>
          </a:p>
          <a:p>
            <a:pPr algn="ctr">
              <a:spcBef>
                <a:spcPct val="0"/>
              </a:spcBef>
              <a:buNone/>
            </a:pPr>
            <a:r>
              <a:rPr lang="en-GB" altLang="en-US" sz="2000" dirty="0">
                <a:solidFill>
                  <a:prstClr val="black"/>
                </a:solidFill>
                <a:latin typeface="Arial" charset="0"/>
              </a:rPr>
              <a:t>Karina Croucher</a:t>
            </a:r>
          </a:p>
          <a:p>
            <a:pPr algn="ctr">
              <a:spcBef>
                <a:spcPct val="0"/>
              </a:spcBef>
              <a:buNone/>
            </a:pPr>
            <a:endParaRPr lang="en-GB" altLang="en-US" sz="2000" dirty="0">
              <a:solidFill>
                <a:prstClr val="black"/>
              </a:solidFill>
              <a:latin typeface="Arial" charset="0"/>
            </a:endParaRPr>
          </a:p>
          <a:p>
            <a:pPr algn="ctr">
              <a:spcBef>
                <a:spcPct val="0"/>
              </a:spcBef>
              <a:buNone/>
            </a:pPr>
            <a:r>
              <a:rPr lang="en-GB" altLang="en-US" sz="2000" dirty="0">
                <a:solidFill>
                  <a:prstClr val="black"/>
                </a:solidFill>
                <a:latin typeface="Arial" charset="0"/>
              </a:rPr>
              <a:t>Haaroon Ahmed, Jane Booth, Milly Booth, Lynsey Brown, Eleanor Bryant, Laurie Bryant, Laurie Bryant, </a:t>
            </a:r>
            <a:r>
              <a:rPr lang="en-GB" altLang="en-US" sz="2000" b="1" dirty="0">
                <a:solidFill>
                  <a:prstClr val="black"/>
                </a:solidFill>
                <a:latin typeface="Arial" charset="0"/>
              </a:rPr>
              <a:t>Lindsey </a:t>
            </a:r>
            <a:r>
              <a:rPr lang="en-GB" altLang="en-US" sz="2000" b="1" dirty="0" err="1">
                <a:solidFill>
                  <a:prstClr val="black"/>
                </a:solidFill>
                <a:latin typeface="Arial" charset="0"/>
              </a:rPr>
              <a:t>Büster</a:t>
            </a:r>
            <a:r>
              <a:rPr lang="en-GB" altLang="en-US" sz="2000" dirty="0">
                <a:solidFill>
                  <a:prstClr val="black"/>
                </a:solidFill>
                <a:latin typeface="Arial" charset="0"/>
              </a:rPr>
              <a:t>, Nicola Clarke, Mia Coe, Lou Comerford Boyes, </a:t>
            </a:r>
            <a:r>
              <a:rPr lang="en-GB" altLang="en-US" sz="2000" b="1" dirty="0">
                <a:solidFill>
                  <a:prstClr val="black"/>
                </a:solidFill>
                <a:latin typeface="Arial" charset="0"/>
              </a:rPr>
              <a:t>Jennifer Dayes, </a:t>
            </a:r>
            <a:r>
              <a:rPr lang="en-GB" altLang="en-US" sz="2000" dirty="0">
                <a:solidFill>
                  <a:prstClr val="black"/>
                </a:solidFill>
                <a:latin typeface="Arial" charset="0"/>
              </a:rPr>
              <a:t>Aiden </a:t>
            </a:r>
            <a:r>
              <a:rPr lang="en-GB" altLang="en-US" sz="2000" dirty="0" err="1">
                <a:solidFill>
                  <a:prstClr val="black"/>
                </a:solidFill>
                <a:latin typeface="Arial" charset="0"/>
              </a:rPr>
              <a:t>Duday</a:t>
            </a:r>
            <a:r>
              <a:rPr lang="en-GB" altLang="en-US" sz="2000" dirty="0">
                <a:solidFill>
                  <a:prstClr val="black"/>
                </a:solidFill>
                <a:latin typeface="Arial" charset="0"/>
              </a:rPr>
              <a:t>, </a:t>
            </a:r>
            <a:r>
              <a:rPr lang="en-GB" altLang="en-US" sz="2000" b="1" dirty="0">
                <a:solidFill>
                  <a:prstClr val="black"/>
                </a:solidFill>
                <a:latin typeface="Arial" charset="0"/>
              </a:rPr>
              <a:t>Christina Faull, </a:t>
            </a:r>
            <a:r>
              <a:rPr lang="en-GB" altLang="en-US" sz="2000" dirty="0">
                <a:solidFill>
                  <a:prstClr val="black"/>
                </a:solidFill>
                <a:latin typeface="Arial" charset="0"/>
              </a:rPr>
              <a:t>Scott Feather, Melanie Giles, Ana Jara Gonzalez, </a:t>
            </a:r>
            <a:r>
              <a:rPr lang="en-GB" altLang="en-US" sz="2000" b="1" dirty="0">
                <a:solidFill>
                  <a:prstClr val="black"/>
                </a:solidFill>
                <a:latin typeface="Arial" charset="0"/>
              </a:rPr>
              <a:t>Laura Green, </a:t>
            </a:r>
            <a:r>
              <a:rPr lang="en-GB" altLang="en-US" sz="2000" dirty="0">
                <a:solidFill>
                  <a:prstClr val="black"/>
                </a:solidFill>
                <a:latin typeface="Arial" charset="0"/>
              </a:rPr>
              <a:t>Katie Jones, Harry Kingham, Jenny Laskowsky, Caroline Lloyd, Becky Moore, Nicola Murray, Philip Parr, Justine Raynsford, Sharon </a:t>
            </a:r>
            <a:r>
              <a:rPr lang="en-GB" altLang="en-US" sz="2000" dirty="0" err="1">
                <a:solidFill>
                  <a:prstClr val="black"/>
                </a:solidFill>
                <a:latin typeface="Arial" charset="0"/>
              </a:rPr>
              <a:t>Snaylam</a:t>
            </a:r>
            <a:r>
              <a:rPr lang="en-GB" altLang="en-US" sz="2000" dirty="0">
                <a:solidFill>
                  <a:prstClr val="black"/>
                </a:solidFill>
                <a:latin typeface="Arial" charset="0"/>
              </a:rPr>
              <a:t>, Paul Sullivan, Aoife Sutton-Butler, Martin Truelove, Elizabeth Walters and Stef Yolov</a:t>
            </a:r>
            <a:endParaRPr lang="en-US" altLang="en-US" sz="2800" dirty="0">
              <a:solidFill>
                <a:prstClr val="black"/>
              </a:solidFill>
              <a:latin typeface="Arial" charset="0"/>
            </a:endParaRPr>
          </a:p>
        </p:txBody>
      </p:sp>
      <p:sp>
        <p:nvSpPr>
          <p:cNvPr id="15362" name="Rectangle 3">
            <a:extLst>
              <a:ext uri="{FF2B5EF4-FFF2-40B4-BE49-F238E27FC236}">
                <a16:creationId xmlns:a16="http://schemas.microsoft.com/office/drawing/2014/main" id="{AB05B904-FA4A-776D-2CCA-2DDF400D1CD9}"/>
              </a:ext>
            </a:extLst>
          </p:cNvPr>
          <p:cNvSpPr txBox="1">
            <a:spLocks noChangeArrowheads="1"/>
          </p:cNvSpPr>
          <p:nvPr/>
        </p:nvSpPr>
        <p:spPr bwMode="auto">
          <a:xfrm>
            <a:off x="305835" y="5811685"/>
            <a:ext cx="7416378"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accent2"/>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accent2"/>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accent2"/>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accent2"/>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accent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9pPr>
          </a:lstStyle>
          <a:p>
            <a:pPr>
              <a:lnSpc>
                <a:spcPct val="90000"/>
              </a:lnSpc>
              <a:buNone/>
            </a:pPr>
            <a:r>
              <a:rPr lang="en-US" altLang="en-US" sz="2000" dirty="0">
                <a:solidFill>
                  <a:prstClr val="black"/>
                </a:solidFill>
                <a:latin typeface="Arial" charset="0"/>
              </a:rPr>
              <a:t>@</a:t>
            </a:r>
            <a:r>
              <a:rPr lang="en-US" altLang="en-US" sz="2000" dirty="0" err="1">
                <a:solidFill>
                  <a:prstClr val="black"/>
                </a:solidFill>
                <a:latin typeface="Arial" charset="0"/>
              </a:rPr>
              <a:t>CBondsStudy</a:t>
            </a:r>
            <a:r>
              <a:rPr lang="en-US" altLang="en-US" sz="2000" dirty="0">
                <a:solidFill>
                  <a:prstClr val="black"/>
                </a:solidFill>
                <a:latin typeface="Arial" charset="0"/>
              </a:rPr>
              <a:t> </a:t>
            </a:r>
          </a:p>
          <a:p>
            <a:pPr>
              <a:lnSpc>
                <a:spcPct val="90000"/>
              </a:lnSpc>
              <a:buNone/>
            </a:pPr>
            <a:r>
              <a:rPr lang="en-US" altLang="en-US" sz="2000" dirty="0">
                <a:solidFill>
                  <a:prstClr val="black"/>
                </a:solidFill>
                <a:latin typeface="Arial" charset="0"/>
              </a:rPr>
              <a:t>#continuingbonds</a:t>
            </a:r>
          </a:p>
          <a:p>
            <a:pPr>
              <a:lnSpc>
                <a:spcPct val="90000"/>
              </a:lnSpc>
              <a:buNone/>
            </a:pPr>
            <a:r>
              <a:rPr lang="en-US" altLang="en-US" sz="2000" dirty="0" err="1">
                <a:solidFill>
                  <a:prstClr val="black"/>
                </a:solidFill>
                <a:latin typeface="Arial" charset="0"/>
              </a:rPr>
              <a:t>Continuingbonds.live</a:t>
            </a:r>
            <a:endParaRPr lang="en-US" altLang="en-US" sz="2000" dirty="0">
              <a:solidFill>
                <a:prstClr val="black"/>
              </a:solidFill>
              <a:latin typeface="Arial" charset="0"/>
            </a:endParaRPr>
          </a:p>
        </p:txBody>
      </p:sp>
      <p:pic>
        <p:nvPicPr>
          <p:cNvPr id="15364" name="Picture 9">
            <a:extLst>
              <a:ext uri="{FF2B5EF4-FFF2-40B4-BE49-F238E27FC236}">
                <a16:creationId xmlns:a16="http://schemas.microsoft.com/office/drawing/2014/main" id="{550FF283-A57F-18B2-7087-437271BC4A72}"/>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0589538" y="36915725"/>
            <a:ext cx="4291012" cy="654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0">
            <a:extLst>
              <a:ext uri="{FF2B5EF4-FFF2-40B4-BE49-F238E27FC236}">
                <a16:creationId xmlns:a16="http://schemas.microsoft.com/office/drawing/2014/main" id="{7EADB5D7-942A-8754-14B1-21178FC8682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0741938" y="37068125"/>
            <a:ext cx="4291012" cy="654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3" descr="C:\Users\kcrouche\AppData\Local\Microsoft\Windows\Temporary Internet Files\Content.Outlook\6HB2YQM8\BA-logo-b.jpg">
            <a:extLst>
              <a:ext uri="{FF2B5EF4-FFF2-40B4-BE49-F238E27FC236}">
                <a16:creationId xmlns:a16="http://schemas.microsoft.com/office/drawing/2014/main" id="{2064DF07-5524-1E5D-BD6B-067850E6E51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432375" y="1428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3" descr="C:\Users\kcrouche\AppData\Local\Microsoft\Windows\Temporary Internet Files\Content.Outlook\6HB2YQM8\BA-logo-b.jpg">
            <a:extLst>
              <a:ext uri="{FF2B5EF4-FFF2-40B4-BE49-F238E27FC236}">
                <a16:creationId xmlns:a16="http://schemas.microsoft.com/office/drawing/2014/main" id="{63F2201D-439C-4524-222D-BC47480EEAA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584775" y="2952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3" descr="C:\Users\kcrouche\AppData\Local\Microsoft\Windows\Temporary Internet Files\Content.Outlook\6HB2YQM8\BA-logo-b.jpg">
            <a:extLst>
              <a:ext uri="{FF2B5EF4-FFF2-40B4-BE49-F238E27FC236}">
                <a16:creationId xmlns:a16="http://schemas.microsoft.com/office/drawing/2014/main" id="{3AC3FE48-B13A-EA22-E107-153D32C4B7F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737175" y="4476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3" descr="C:\Users\kcrouche\AppData\Local\Microsoft\Windows\Temporary Internet Files\Content.Outlook\6HB2YQM8\BA-logo-b.jpg">
            <a:extLst>
              <a:ext uri="{FF2B5EF4-FFF2-40B4-BE49-F238E27FC236}">
                <a16:creationId xmlns:a16="http://schemas.microsoft.com/office/drawing/2014/main" id="{5F27A511-9536-86DB-CA1A-3E512C67228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889575" y="6000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3" descr="C:\Users\kcrouche\AppData\Local\Microsoft\Windows\Temporary Internet Files\Content.Outlook\6HB2YQM8\BA-logo-b.jpg">
            <a:extLst>
              <a:ext uri="{FF2B5EF4-FFF2-40B4-BE49-F238E27FC236}">
                <a16:creationId xmlns:a16="http://schemas.microsoft.com/office/drawing/2014/main" id="{0589C74D-17E0-19FB-48CE-E49749CB1EA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041975" y="7524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3">
            <a:extLst>
              <a:ext uri="{FF2B5EF4-FFF2-40B4-BE49-F238E27FC236}">
                <a16:creationId xmlns:a16="http://schemas.microsoft.com/office/drawing/2014/main" id="{077E7A7D-FED6-FC96-7D1E-E69E811FBCB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943873" y="251719"/>
            <a:ext cx="1915903" cy="68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2" name="Picture 2" descr="E:\Lindsey\PDRA\ENTRANS\Admin\Logos\ENTRANS Logos\UOB 50th Logo Colour.jpg">
            <a:extLst>
              <a:ext uri="{FF2B5EF4-FFF2-40B4-BE49-F238E27FC236}">
                <a16:creationId xmlns:a16="http://schemas.microsoft.com/office/drawing/2014/main" id="{C3C1E6F5-0872-CF1C-AFC2-9E00C85B76E4}"/>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710408" y="142876"/>
            <a:ext cx="24336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Picture 2" descr="Continuing Bonds">
            <a:extLst>
              <a:ext uri="{FF2B5EF4-FFF2-40B4-BE49-F238E27FC236}">
                <a16:creationId xmlns:a16="http://schemas.microsoft.com/office/drawing/2014/main" id="{CE021DB4-D5C9-E425-7087-3771EC9C2E0E}"/>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612700" y="5467617"/>
            <a:ext cx="1295698" cy="129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8">
            <a:extLst>
              <a:ext uri="{FF2B5EF4-FFF2-40B4-BE49-F238E27FC236}">
                <a16:creationId xmlns:a16="http://schemas.microsoft.com/office/drawing/2014/main" id="{1D898774-125C-CFEF-811F-634F1B4A6046}"/>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7839522" y="188914"/>
            <a:ext cx="272097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61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txBox="1">
            <a:spLocks noChangeArrowheads="1"/>
          </p:cNvSpPr>
          <p:nvPr/>
        </p:nvSpPr>
        <p:spPr bwMode="auto">
          <a:xfrm>
            <a:off x="1758704" y="2420888"/>
            <a:ext cx="885653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accent2"/>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accent2"/>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accent2"/>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accent2"/>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accent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9pPr>
          </a:lstStyle>
          <a:p>
            <a:pPr algn="ctr">
              <a:spcBef>
                <a:spcPct val="0"/>
              </a:spcBef>
              <a:buNone/>
            </a:pPr>
            <a:r>
              <a:rPr lang="en-US" b="1" dirty="0">
                <a:solidFill>
                  <a:prstClr val="black"/>
                </a:solidFill>
              </a:rPr>
              <a:t>Continuing Bonds – Past and Present</a:t>
            </a:r>
          </a:p>
          <a:p>
            <a:pPr algn="ctr">
              <a:spcBef>
                <a:spcPct val="0"/>
              </a:spcBef>
              <a:buNone/>
            </a:pPr>
            <a:r>
              <a:rPr lang="en-US" altLang="en-US" sz="2000" b="1" dirty="0">
                <a:solidFill>
                  <a:prstClr val="black"/>
                </a:solidFill>
                <a:latin typeface="Arial" charset="0"/>
              </a:rPr>
              <a:t>Interdisciplinary research </a:t>
            </a:r>
          </a:p>
          <a:p>
            <a:pPr algn="ctr">
              <a:spcBef>
                <a:spcPct val="0"/>
              </a:spcBef>
              <a:buNone/>
            </a:pPr>
            <a:endParaRPr lang="en-GB" altLang="en-US" sz="2000" dirty="0">
              <a:solidFill>
                <a:prstClr val="black"/>
              </a:solidFill>
              <a:latin typeface="Arial" charset="0"/>
            </a:endParaRPr>
          </a:p>
          <a:p>
            <a:pPr algn="ctr">
              <a:spcBef>
                <a:spcPct val="0"/>
              </a:spcBef>
              <a:buNone/>
            </a:pPr>
            <a:r>
              <a:rPr lang="en-GB" altLang="en-US" sz="2000" dirty="0">
                <a:solidFill>
                  <a:prstClr val="black"/>
                </a:solidFill>
                <a:latin typeface="Arial" charset="0"/>
              </a:rPr>
              <a:t>Karina Croucher</a:t>
            </a:r>
          </a:p>
          <a:p>
            <a:pPr algn="ctr">
              <a:spcBef>
                <a:spcPct val="0"/>
              </a:spcBef>
              <a:buNone/>
            </a:pPr>
            <a:endParaRPr lang="en-GB" altLang="en-US" sz="2000" dirty="0">
              <a:solidFill>
                <a:prstClr val="black"/>
              </a:solidFill>
              <a:latin typeface="Arial" charset="0"/>
            </a:endParaRPr>
          </a:p>
          <a:p>
            <a:pPr algn="ctr">
              <a:spcBef>
                <a:spcPct val="0"/>
              </a:spcBef>
              <a:buNone/>
            </a:pPr>
            <a:r>
              <a:rPr lang="en-GB" altLang="en-US" sz="2000" dirty="0">
                <a:solidFill>
                  <a:prstClr val="black"/>
                </a:solidFill>
                <a:latin typeface="Arial" charset="0"/>
              </a:rPr>
              <a:t>Haaroon Ahmed, Jane Booth, Milly Booth, Lynsey Brown, </a:t>
            </a:r>
            <a:r>
              <a:rPr lang="en-GB" altLang="en-US" sz="2000" b="1" dirty="0">
                <a:solidFill>
                  <a:prstClr val="black"/>
                </a:solidFill>
                <a:latin typeface="Arial" charset="0"/>
              </a:rPr>
              <a:t>Eleanor Bryant, Laurie Bryant</a:t>
            </a:r>
            <a:r>
              <a:rPr lang="en-GB" altLang="en-US" sz="2000" dirty="0">
                <a:solidFill>
                  <a:prstClr val="black"/>
                </a:solidFill>
                <a:latin typeface="Arial" charset="0"/>
              </a:rPr>
              <a:t>, Lindsey </a:t>
            </a:r>
            <a:r>
              <a:rPr lang="en-GB" altLang="en-US" sz="2000" dirty="0" err="1">
                <a:solidFill>
                  <a:prstClr val="black"/>
                </a:solidFill>
                <a:latin typeface="Arial" charset="0"/>
              </a:rPr>
              <a:t>Büster</a:t>
            </a:r>
            <a:r>
              <a:rPr lang="en-GB" altLang="en-US" sz="2000" dirty="0">
                <a:solidFill>
                  <a:prstClr val="black"/>
                </a:solidFill>
                <a:latin typeface="Arial" charset="0"/>
              </a:rPr>
              <a:t>, Nicola Clarke, Mia Coe, Lou Comerford Boyes, </a:t>
            </a:r>
            <a:r>
              <a:rPr lang="en-GB" altLang="en-US" sz="2000" b="1" dirty="0">
                <a:solidFill>
                  <a:prstClr val="black"/>
                </a:solidFill>
                <a:latin typeface="Arial" charset="0"/>
              </a:rPr>
              <a:t>Jennifer Dayes</a:t>
            </a:r>
            <a:r>
              <a:rPr lang="en-GB" altLang="en-US" sz="2000" dirty="0">
                <a:solidFill>
                  <a:prstClr val="black"/>
                </a:solidFill>
                <a:latin typeface="Arial" charset="0"/>
              </a:rPr>
              <a:t>, Aiden </a:t>
            </a:r>
            <a:r>
              <a:rPr lang="en-GB" altLang="en-US" sz="2000" dirty="0" err="1">
                <a:solidFill>
                  <a:prstClr val="black"/>
                </a:solidFill>
                <a:latin typeface="Arial" charset="0"/>
              </a:rPr>
              <a:t>Duday</a:t>
            </a:r>
            <a:r>
              <a:rPr lang="en-GB" altLang="en-US" sz="2000" dirty="0">
                <a:solidFill>
                  <a:prstClr val="black"/>
                </a:solidFill>
                <a:latin typeface="Arial" charset="0"/>
              </a:rPr>
              <a:t>, Christina Faull, </a:t>
            </a:r>
            <a:r>
              <a:rPr lang="en-GB" altLang="en-US" sz="2000" b="1" dirty="0">
                <a:solidFill>
                  <a:prstClr val="black"/>
                </a:solidFill>
                <a:latin typeface="Arial" charset="0"/>
              </a:rPr>
              <a:t>Scott Feather</a:t>
            </a:r>
            <a:r>
              <a:rPr lang="en-GB" altLang="en-US" sz="2000" dirty="0">
                <a:solidFill>
                  <a:prstClr val="black"/>
                </a:solidFill>
                <a:latin typeface="Arial" charset="0"/>
              </a:rPr>
              <a:t>, Melanie Giles, Ana Jara Gonzalez, Laura Green, Katie Jones, Harry Kingham, Jenny Laskowsky, Caroline Lloyd, Becky Moore, Nicola Murray, Philip Parr, Justine Raynsford, Sharon </a:t>
            </a:r>
            <a:r>
              <a:rPr lang="en-GB" altLang="en-US" sz="2000" dirty="0" err="1">
                <a:solidFill>
                  <a:prstClr val="black"/>
                </a:solidFill>
                <a:latin typeface="Arial" charset="0"/>
              </a:rPr>
              <a:t>Snaylam</a:t>
            </a:r>
            <a:r>
              <a:rPr lang="en-GB" altLang="en-US" sz="2000" dirty="0">
                <a:solidFill>
                  <a:prstClr val="black"/>
                </a:solidFill>
                <a:latin typeface="Arial" charset="0"/>
              </a:rPr>
              <a:t>, </a:t>
            </a:r>
            <a:r>
              <a:rPr lang="en-GB" altLang="en-US" sz="2000" b="1" dirty="0">
                <a:solidFill>
                  <a:prstClr val="black"/>
                </a:solidFill>
                <a:latin typeface="Arial" charset="0"/>
              </a:rPr>
              <a:t>Paul Sullivan, Aoife Sutton-Butler, Martin Truelove</a:t>
            </a:r>
            <a:r>
              <a:rPr lang="en-GB" altLang="en-US" sz="2000" dirty="0">
                <a:solidFill>
                  <a:prstClr val="black"/>
                </a:solidFill>
                <a:latin typeface="Arial" charset="0"/>
              </a:rPr>
              <a:t>, Elizabeth Walters and Stef Yolov</a:t>
            </a:r>
            <a:endParaRPr lang="en-US" altLang="en-US" sz="2800" dirty="0">
              <a:solidFill>
                <a:prstClr val="black"/>
              </a:solidFill>
              <a:latin typeface="Arial" charset="0"/>
            </a:endParaRPr>
          </a:p>
        </p:txBody>
      </p:sp>
      <p:sp>
        <p:nvSpPr>
          <p:cNvPr id="15362" name="Rectangle 3"/>
          <p:cNvSpPr txBox="1">
            <a:spLocks noChangeArrowheads="1"/>
          </p:cNvSpPr>
          <p:nvPr/>
        </p:nvSpPr>
        <p:spPr bwMode="auto">
          <a:xfrm>
            <a:off x="305835" y="5811685"/>
            <a:ext cx="7416378"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accent2"/>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accent2"/>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accent2"/>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accent2"/>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accent2"/>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accent2"/>
                </a:solidFill>
                <a:latin typeface="Calibri" pitchFamily="34" charset="0"/>
                <a:ea typeface="ＭＳ Ｐゴシック" pitchFamily="34" charset="-128"/>
              </a:defRPr>
            </a:lvl9pPr>
          </a:lstStyle>
          <a:p>
            <a:pPr>
              <a:lnSpc>
                <a:spcPct val="90000"/>
              </a:lnSpc>
              <a:buNone/>
            </a:pPr>
            <a:r>
              <a:rPr lang="en-US" altLang="en-US" sz="2000" dirty="0">
                <a:solidFill>
                  <a:prstClr val="black"/>
                </a:solidFill>
                <a:latin typeface="Arial" charset="0"/>
              </a:rPr>
              <a:t>@</a:t>
            </a:r>
            <a:r>
              <a:rPr lang="en-US" altLang="en-US" sz="2000" dirty="0" err="1">
                <a:solidFill>
                  <a:prstClr val="black"/>
                </a:solidFill>
                <a:latin typeface="Arial" charset="0"/>
              </a:rPr>
              <a:t>CBondsStudy</a:t>
            </a:r>
            <a:r>
              <a:rPr lang="en-US" altLang="en-US" sz="2000" dirty="0">
                <a:solidFill>
                  <a:prstClr val="black"/>
                </a:solidFill>
                <a:latin typeface="Arial" charset="0"/>
              </a:rPr>
              <a:t> </a:t>
            </a:r>
          </a:p>
          <a:p>
            <a:pPr>
              <a:lnSpc>
                <a:spcPct val="90000"/>
              </a:lnSpc>
              <a:buNone/>
            </a:pPr>
            <a:r>
              <a:rPr lang="en-US" altLang="en-US" sz="2000" dirty="0">
                <a:solidFill>
                  <a:prstClr val="black"/>
                </a:solidFill>
                <a:latin typeface="Arial" charset="0"/>
              </a:rPr>
              <a:t>#continuingbonds</a:t>
            </a:r>
          </a:p>
          <a:p>
            <a:pPr>
              <a:lnSpc>
                <a:spcPct val="90000"/>
              </a:lnSpc>
              <a:buNone/>
            </a:pPr>
            <a:r>
              <a:rPr lang="en-US" altLang="en-US" sz="2000" dirty="0" err="1">
                <a:solidFill>
                  <a:prstClr val="black"/>
                </a:solidFill>
                <a:latin typeface="Arial" charset="0"/>
              </a:rPr>
              <a:t>Continuingbonds.live</a:t>
            </a:r>
            <a:endParaRPr lang="en-US" altLang="en-US" sz="2000" dirty="0">
              <a:solidFill>
                <a:prstClr val="black"/>
              </a:solidFill>
              <a:latin typeface="Arial" charset="0"/>
            </a:endParaRPr>
          </a:p>
        </p:txBody>
      </p:sp>
      <p:pic>
        <p:nvPicPr>
          <p:cNvPr id="15364" name="Picture 9"/>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0589538" y="36915725"/>
            <a:ext cx="4291012" cy="654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0"/>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0741938" y="37068125"/>
            <a:ext cx="4291012" cy="654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3" descr="C:\Users\kcrouche\AppData\Local\Microsoft\Windows\Temporary Internet Files\Content.Outlook\6HB2YQM8\BA-logo-b.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432375" y="1428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3" descr="C:\Users\kcrouche\AppData\Local\Microsoft\Windows\Temporary Internet Files\Content.Outlook\6HB2YQM8\BA-logo-b.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584775" y="2952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3" descr="C:\Users\kcrouche\AppData\Local\Microsoft\Windows\Temporary Internet Files\Content.Outlook\6HB2YQM8\BA-logo-b.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737175" y="4476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3" descr="C:\Users\kcrouche\AppData\Local\Microsoft\Windows\Temporary Internet Files\Content.Outlook\6HB2YQM8\BA-logo-b.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889575" y="6000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3" descr="C:\Users\kcrouche\AppData\Local\Microsoft\Windows\Temporary Internet Files\Content.Outlook\6HB2YQM8\BA-logo-b.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041975" y="752476"/>
            <a:ext cx="53086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943873" y="251719"/>
            <a:ext cx="1915903" cy="68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2" name="Picture 2" descr="E:\Lindsey\PDRA\ENTRANS\Admin\Logos\ENTRANS Logos\UOB 50th Logo Colour.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710408" y="142876"/>
            <a:ext cx="24336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Picture 2" descr="Continuing Bonds"/>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612700" y="5467617"/>
            <a:ext cx="1295698" cy="129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8"/>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7839522" y="188914"/>
            <a:ext cx="272097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6190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4324755-7E1A-3D41-AE3D-EFB5CA2F5603}"/>
              </a:ext>
            </a:extLst>
          </p:cNvPr>
          <p:cNvSpPr>
            <a:spLocks noGrp="1"/>
          </p:cNvSpPr>
          <p:nvPr>
            <p:ph type="title"/>
          </p:nvPr>
        </p:nvSpPr>
        <p:spPr>
          <a:xfrm>
            <a:off x="995903" y="800332"/>
            <a:ext cx="4534356" cy="1402356"/>
          </a:xfrm>
        </p:spPr>
        <p:txBody>
          <a:bodyPr anchor="ctr">
            <a:normAutofit fontScale="90000"/>
          </a:bodyPr>
          <a:lstStyle/>
          <a:p>
            <a:r>
              <a:rPr lang="en-US" sz="3100" b="1" dirty="0"/>
              <a:t>What we did: </a:t>
            </a:r>
            <a:br>
              <a:rPr lang="en-US" sz="2400" b="1" dirty="0"/>
            </a:br>
            <a:r>
              <a:rPr lang="en-US" sz="2400" i="1" dirty="0"/>
              <a:t>Continuing Bonds: Exploring the meaning and legacy of death through past and contemporary practice</a:t>
            </a:r>
          </a:p>
        </p:txBody>
      </p:sp>
      <p:sp>
        <p:nvSpPr>
          <p:cNvPr id="5" name="Content Placeholder 2"/>
          <p:cNvSpPr>
            <a:spLocks noGrp="1"/>
          </p:cNvSpPr>
          <p:nvPr>
            <p:ph idx="1"/>
          </p:nvPr>
        </p:nvSpPr>
        <p:spPr>
          <a:xfrm>
            <a:off x="801051" y="2336788"/>
            <a:ext cx="5867496" cy="4613105"/>
          </a:xfrm>
        </p:spPr>
        <p:txBody>
          <a:bodyPr anchor="ctr">
            <a:normAutofit/>
          </a:bodyPr>
          <a:lstStyle/>
          <a:p>
            <a:r>
              <a:rPr lang="en-GB" altLang="en-US" sz="2200" dirty="0">
                <a:ea typeface="ＭＳ Ｐゴシック" pitchFamily="34" charset="-128"/>
              </a:rPr>
              <a:t>What impact (if any) does the use of archaeological case studies have on discussions of death, dying and bereavement in the present?</a:t>
            </a:r>
          </a:p>
          <a:p>
            <a:r>
              <a:rPr lang="en-GB" altLang="en-US" sz="2200" dirty="0">
                <a:ea typeface="ＭＳ Ｐゴシック" pitchFamily="34" charset="-128"/>
              </a:rPr>
              <a:t>What are the impacts (if any) of cross-disciplinary collaboration between archaeologists and health care professionals?</a:t>
            </a:r>
          </a:p>
          <a:p>
            <a:r>
              <a:rPr lang="en-GB" altLang="en-US" sz="2200" dirty="0">
                <a:ea typeface="ＭＳ Ｐゴシック" pitchFamily="34" charset="-128"/>
              </a:rPr>
              <a:t>Series of workshops with health/social care professionals and students, using archaeological case studies</a:t>
            </a:r>
          </a:p>
          <a:p>
            <a:r>
              <a:rPr lang="en-GB" altLang="en-US" sz="2200" dirty="0">
                <a:ea typeface="ＭＳ Ｐゴシック" pitchFamily="34" charset="-128"/>
              </a:rPr>
              <a:t>Bradford and Leicester 2016-2018</a:t>
            </a:r>
          </a:p>
          <a:p>
            <a:endParaRPr lang="en-US" sz="1700" dirty="0"/>
          </a:p>
          <a:p>
            <a:endParaRPr lang="en-US" sz="1700" dirty="0"/>
          </a:p>
        </p:txBody>
      </p:sp>
      <p:pic>
        <p:nvPicPr>
          <p:cNvPr id="3" name="Picture 2" descr="Images of the Dead (final).pdf - Adobe Acrobat Pro"/>
          <p:cNvPicPr>
            <a:picLocks noChangeAspect="1"/>
          </p:cNvPicPr>
          <p:nvPr/>
        </p:nvPicPr>
        <p:blipFill rotWithShape="1">
          <a:blip r:embed="rId3" cstate="hqprint">
            <a:extLst>
              <a:ext uri="{28A0092B-C50C-407E-A947-70E740481C1C}">
                <a14:useLocalDpi xmlns:a14="http://schemas.microsoft.com/office/drawing/2010/main"/>
              </a:ext>
            </a:extLst>
          </a:blip>
          <a:srcRect r="3756" b="-2"/>
          <a:stretch/>
        </p:blipFill>
        <p:spPr>
          <a:xfrm>
            <a:off x="6836568" y="581892"/>
            <a:ext cx="3298075" cy="2518756"/>
          </a:xfrm>
          <a:prstGeom prst="rect">
            <a:avLst/>
          </a:prstGeom>
        </p:spPr>
      </p:pic>
      <p:pic>
        <p:nvPicPr>
          <p:cNvPr id="7" name="Content Placeholder 6" descr="Memorialisation &amp; Legacy (with alternative relics).ppt [Read-Only] [Compatibility Mode] - Microsoft PowerPoint"/>
          <p:cNvPicPr>
            <a:picLocks noChangeAspect="1"/>
          </p:cNvPicPr>
          <p:nvPr/>
        </p:nvPicPr>
        <p:blipFill rotWithShape="1">
          <a:blip r:embed="rId4" cstate="hqprint">
            <a:extLst>
              <a:ext uri="{28A0092B-C50C-407E-A947-70E740481C1C}">
                <a14:useLocalDpi xmlns:a14="http://schemas.microsoft.com/office/drawing/2010/main"/>
              </a:ext>
            </a:extLst>
          </a:blip>
          <a:srcRect l="1509"/>
          <a:stretch/>
        </p:blipFill>
        <p:spPr>
          <a:xfrm>
            <a:off x="6836568" y="3707894"/>
            <a:ext cx="3296677" cy="2518756"/>
          </a:xfrm>
          <a:prstGeom prst="rect">
            <a:avLst/>
          </a:prstGeom>
        </p:spPr>
      </p:pic>
      <p:pic>
        <p:nvPicPr>
          <p:cNvPr id="2" name="Picture 1">
            <a:extLst>
              <a:ext uri="{FF2B5EF4-FFF2-40B4-BE49-F238E27FC236}">
                <a16:creationId xmlns:a16="http://schemas.microsoft.com/office/drawing/2014/main" id="{052C1117-4598-D62C-5A36-F5EC0393C8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769" y="145011"/>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804019"/>
      </p:ext>
    </p:extLst>
  </p:cSld>
  <p:clrMapOvr>
    <a:masterClrMapping/>
  </p:clrMapOvr>
  <mc:AlternateContent xmlns:mc="http://schemas.openxmlformats.org/markup-compatibility/2006" xmlns:p14="http://schemas.microsoft.com/office/powerpoint/2010/main">
    <mc:Choice Requires="p14">
      <p:transition p14:dur="20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7886700" cy="1066297"/>
          </a:xfrm>
        </p:spPr>
        <p:txBody>
          <a:bodyPr>
            <a:normAutofit/>
          </a:bodyPr>
          <a:lstStyle/>
          <a:p>
            <a:r>
              <a:rPr lang="en-GB" b="1" dirty="0"/>
              <a:t>Key Findings</a:t>
            </a:r>
            <a:endParaRPr lang="en-GB" sz="2700" b="1" dirty="0"/>
          </a:p>
        </p:txBody>
      </p:sp>
      <p:sp>
        <p:nvSpPr>
          <p:cNvPr id="3" name="Content Placeholder 2"/>
          <p:cNvSpPr>
            <a:spLocks noGrp="1"/>
          </p:cNvSpPr>
          <p:nvPr>
            <p:ph idx="1"/>
          </p:nvPr>
        </p:nvSpPr>
        <p:spPr>
          <a:xfrm>
            <a:off x="6269407" y="873585"/>
            <a:ext cx="4295082" cy="2130174"/>
          </a:xfrm>
          <a:ln>
            <a:solidFill>
              <a:srgbClr val="7030A0"/>
            </a:solidFill>
          </a:ln>
        </p:spPr>
        <p:txBody>
          <a:bodyPr>
            <a:normAutofit/>
          </a:bodyPr>
          <a:lstStyle/>
          <a:p>
            <a:pPr marL="0" indent="0" algn="ctr">
              <a:buNone/>
            </a:pPr>
            <a:r>
              <a:rPr lang="en-GB" sz="1800" dirty="0"/>
              <a:t>“In your opinion, do you think archaeological materials can be used to facilitate discussions about death, dying, bereavement and loss, or training in this area” (N=149)</a:t>
            </a:r>
            <a:br>
              <a:rPr lang="en-GB" sz="1800" dirty="0"/>
            </a:b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799908" lvl="2" indent="0">
              <a:buNone/>
            </a:pPr>
            <a:endParaRPr lang="en-GB" sz="1800" dirty="0"/>
          </a:p>
        </p:txBody>
      </p:sp>
      <p:pic>
        <p:nvPicPr>
          <p:cNvPr id="6" name="Picture 5">
            <a:extLst>
              <a:ext uri="{FF2B5EF4-FFF2-40B4-BE49-F238E27FC236}">
                <a16:creationId xmlns:a16="http://schemas.microsoft.com/office/drawing/2014/main" id="{697B67BF-6AAD-ED40-996B-B13DAFB100E0}"/>
              </a:ext>
            </a:extLst>
          </p:cNvPr>
          <p:cNvPicPr>
            <a:picLocks noChangeAspect="1"/>
          </p:cNvPicPr>
          <p:nvPr/>
        </p:nvPicPr>
        <p:blipFill rotWithShape="1">
          <a:blip r:embed="rId3">
            <a:extLst>
              <a:ext uri="{28A0092B-C50C-407E-A947-70E740481C1C}">
                <a14:useLocalDpi xmlns:a14="http://schemas.microsoft.com/office/drawing/2010/main"/>
              </a:ext>
            </a:extLst>
          </a:blip>
          <a:srcRect l="18234" t="2684"/>
          <a:stretch/>
        </p:blipFill>
        <p:spPr>
          <a:xfrm>
            <a:off x="6269407" y="2215220"/>
            <a:ext cx="4295082" cy="2661879"/>
          </a:xfrm>
          <a:prstGeom prst="rect">
            <a:avLst/>
          </a:prstGeom>
          <a:ln>
            <a:solidFill>
              <a:srgbClr val="7030A0"/>
            </a:solidFill>
          </a:ln>
        </p:spPr>
      </p:pic>
      <p:sp>
        <p:nvSpPr>
          <p:cNvPr id="7" name="Rectangle 6">
            <a:extLst>
              <a:ext uri="{FF2B5EF4-FFF2-40B4-BE49-F238E27FC236}">
                <a16:creationId xmlns:a16="http://schemas.microsoft.com/office/drawing/2014/main" id="{0D03B941-285A-1E4D-9176-563D25AF9F7B}"/>
              </a:ext>
            </a:extLst>
          </p:cNvPr>
          <p:cNvSpPr/>
          <p:nvPr/>
        </p:nvSpPr>
        <p:spPr>
          <a:xfrm>
            <a:off x="1523492" y="5892307"/>
            <a:ext cx="8928992" cy="830997"/>
          </a:xfrm>
          <a:prstGeom prst="rect">
            <a:avLst/>
          </a:prstGeom>
        </p:spPr>
        <p:txBody>
          <a:bodyPr wrap="square">
            <a:spAutoFit/>
          </a:bodyPr>
          <a:lstStyle/>
          <a:p>
            <a:pPr marL="1314134" lvl="2" indent="-514226"/>
            <a:r>
              <a:rPr lang="en-GB" sz="1600" dirty="0"/>
              <a:t>Croucher et al 2020 ‘Archaeology and contemporary death: Using the past to provoke, challenge and engage’, </a:t>
            </a:r>
            <a:r>
              <a:rPr lang="en-GB" sz="1600" i="1" dirty="0" err="1"/>
              <a:t>PLoS</a:t>
            </a:r>
            <a:r>
              <a:rPr lang="en-GB" sz="1600" i="1" dirty="0"/>
              <a:t> ONE</a:t>
            </a:r>
            <a:r>
              <a:rPr lang="en-GB" sz="1600" dirty="0"/>
              <a:t> 15(12): e0244058. https://</a:t>
            </a:r>
            <a:r>
              <a:rPr lang="en-GB" sz="1600" dirty="0" err="1"/>
              <a:t>doi.org</a:t>
            </a:r>
            <a:r>
              <a:rPr lang="en-GB" sz="1600" dirty="0"/>
              <a:t>/10.1371/journal.pone.0244058</a:t>
            </a:r>
          </a:p>
        </p:txBody>
      </p:sp>
      <p:sp>
        <p:nvSpPr>
          <p:cNvPr id="5" name="Rectangle 4">
            <a:extLst>
              <a:ext uri="{FF2B5EF4-FFF2-40B4-BE49-F238E27FC236}">
                <a16:creationId xmlns:a16="http://schemas.microsoft.com/office/drawing/2014/main" id="{8C02577A-D76A-A34D-9734-7D15538BD265}"/>
              </a:ext>
            </a:extLst>
          </p:cNvPr>
          <p:cNvSpPr/>
          <p:nvPr/>
        </p:nvSpPr>
        <p:spPr>
          <a:xfrm>
            <a:off x="1919536" y="5083817"/>
            <a:ext cx="8136904" cy="707886"/>
          </a:xfrm>
          <a:prstGeom prst="rect">
            <a:avLst/>
          </a:prstGeom>
          <a:ln>
            <a:solidFill>
              <a:srgbClr val="7030A0"/>
            </a:solidFill>
          </a:ln>
        </p:spPr>
        <p:txBody>
          <a:bodyPr wrap="square">
            <a:spAutoFit/>
          </a:bodyPr>
          <a:lstStyle/>
          <a:p>
            <a:pPr marL="1314134" lvl="2" indent="-514226"/>
            <a:r>
              <a:rPr lang="en-GB" sz="2000" dirty="0"/>
              <a:t>The most commonly selected words to describe the workshops have been ‘interesting’ (95%) and ‘thought-provoking’ (98%)</a:t>
            </a:r>
          </a:p>
        </p:txBody>
      </p:sp>
      <p:sp>
        <p:nvSpPr>
          <p:cNvPr id="4" name="Rectangle 3">
            <a:extLst>
              <a:ext uri="{FF2B5EF4-FFF2-40B4-BE49-F238E27FC236}">
                <a16:creationId xmlns:a16="http://schemas.microsoft.com/office/drawing/2014/main" id="{D9D214CE-17FF-174B-8960-AE775AD2DEF8}"/>
              </a:ext>
            </a:extLst>
          </p:cNvPr>
          <p:cNvSpPr/>
          <p:nvPr/>
        </p:nvSpPr>
        <p:spPr>
          <a:xfrm>
            <a:off x="1588887" y="3953769"/>
            <a:ext cx="4572000" cy="923330"/>
          </a:xfrm>
          <a:prstGeom prst="rect">
            <a:avLst/>
          </a:prstGeom>
          <a:ln>
            <a:solidFill>
              <a:srgbClr val="7030A0"/>
            </a:solidFill>
          </a:ln>
        </p:spPr>
        <p:txBody>
          <a:bodyPr>
            <a:spAutoFit/>
          </a:bodyPr>
          <a:lstStyle/>
          <a:p>
            <a:r>
              <a:rPr lang="en-US" altLang="en-US" dirty="0">
                <a:latin typeface="Calibri" panose="020F0502020204030204" pitchFamily="34" charset="0"/>
                <a:ea typeface="Calibri" panose="020F0502020204030204" pitchFamily="34" charset="0"/>
                <a:cs typeface="Times New Roman" panose="02020603050405020304" pitchFamily="18" charset="0"/>
              </a:rPr>
              <a:t>“The workshop made me think about death, dying and bereavement in different ways.” </a:t>
            </a:r>
            <a:r>
              <a:rPr lang="en-GB" dirty="0"/>
              <a:t>83% agreed/strongly agreed</a:t>
            </a:r>
          </a:p>
        </p:txBody>
      </p:sp>
      <p:graphicFrame>
        <p:nvGraphicFramePr>
          <p:cNvPr id="8" name="Chart 7">
            <a:extLst>
              <a:ext uri="{FF2B5EF4-FFF2-40B4-BE49-F238E27FC236}">
                <a16:creationId xmlns:a16="http://schemas.microsoft.com/office/drawing/2014/main" id="{A1DD121B-5570-6546-86F3-5636D1D89916}"/>
              </a:ext>
            </a:extLst>
          </p:cNvPr>
          <p:cNvGraphicFramePr>
            <a:graphicFrameLocks/>
          </p:cNvGraphicFramePr>
          <p:nvPr/>
        </p:nvGraphicFramePr>
        <p:xfrm>
          <a:off x="1588887" y="873586"/>
          <a:ext cx="4572000" cy="3067515"/>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8">
            <a:extLst>
              <a:ext uri="{FF2B5EF4-FFF2-40B4-BE49-F238E27FC236}">
                <a16:creationId xmlns:a16="http://schemas.microsoft.com/office/drawing/2014/main" id="{01F754AF-386F-A06A-759B-751C45B173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5723" y="176182"/>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037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1DB04-E0BC-45F6-8A19-8E511FA06AB0}"/>
              </a:ext>
            </a:extLst>
          </p:cNvPr>
          <p:cNvSpPr>
            <a:spLocks noGrp="1"/>
          </p:cNvSpPr>
          <p:nvPr>
            <p:ph type="title"/>
          </p:nvPr>
        </p:nvSpPr>
        <p:spPr>
          <a:xfrm>
            <a:off x="411778" y="0"/>
            <a:ext cx="4930463" cy="3193047"/>
          </a:xfrm>
        </p:spPr>
        <p:txBody>
          <a:bodyPr anchor="ctr">
            <a:normAutofit/>
          </a:bodyPr>
          <a:lstStyle/>
          <a:p>
            <a:r>
              <a:rPr lang="en-GB" sz="4000" b="1" dirty="0"/>
              <a:t>Using Continuing Bonds with different audiences: rationale</a:t>
            </a:r>
          </a:p>
        </p:txBody>
      </p:sp>
      <p:graphicFrame>
        <p:nvGraphicFramePr>
          <p:cNvPr id="5" name="Content Placeholder 2">
            <a:extLst>
              <a:ext uri="{FF2B5EF4-FFF2-40B4-BE49-F238E27FC236}">
                <a16:creationId xmlns:a16="http://schemas.microsoft.com/office/drawing/2014/main" id="{17FB0A9D-3BAE-4DD6-98E4-9AA68544C5E0}"/>
              </a:ext>
            </a:extLst>
          </p:cNvPr>
          <p:cNvGraphicFramePr>
            <a:graphicFrameLocks noGrp="1"/>
          </p:cNvGraphicFramePr>
          <p:nvPr>
            <p:ph idx="1"/>
          </p:nvPr>
        </p:nvGraphicFramePr>
        <p:xfrm>
          <a:off x="5010013" y="640823"/>
          <a:ext cx="5175384"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Patient and counselor">
            <a:extLst>
              <a:ext uri="{FF2B5EF4-FFF2-40B4-BE49-F238E27FC236}">
                <a16:creationId xmlns:a16="http://schemas.microsoft.com/office/drawing/2014/main" id="{93D3C997-F0BD-992E-0005-36CAE41732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996" y="2715351"/>
            <a:ext cx="4108396" cy="2738930"/>
          </a:xfrm>
          <a:prstGeom prst="rect">
            <a:avLst/>
          </a:prstGeom>
        </p:spPr>
      </p:pic>
      <p:pic>
        <p:nvPicPr>
          <p:cNvPr id="6" name="Picture 5">
            <a:extLst>
              <a:ext uri="{FF2B5EF4-FFF2-40B4-BE49-F238E27FC236}">
                <a16:creationId xmlns:a16="http://schemas.microsoft.com/office/drawing/2014/main" id="{71CF8A5D-37FA-C72B-EA26-E9F3BFD9A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339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12F6C-D300-4939-A9B9-A05A328D8BA4}"/>
              </a:ext>
            </a:extLst>
          </p:cNvPr>
          <p:cNvSpPr>
            <a:spLocks noGrp="1"/>
          </p:cNvSpPr>
          <p:nvPr>
            <p:ph type="title"/>
          </p:nvPr>
        </p:nvSpPr>
        <p:spPr>
          <a:xfrm>
            <a:off x="276338" y="471784"/>
            <a:ext cx="12965935" cy="1325563"/>
          </a:xfrm>
        </p:spPr>
        <p:txBody>
          <a:bodyPr/>
          <a:lstStyle/>
          <a:p>
            <a:r>
              <a:rPr lang="en-GB" i="1" dirty="0"/>
              <a:t>Toolkit development: Interdisciplinary collaboration</a:t>
            </a:r>
            <a:endParaRPr lang="en-GB" i="1" dirty="0">
              <a:cs typeface="Calibri Light"/>
            </a:endParaRPr>
          </a:p>
        </p:txBody>
      </p:sp>
      <p:sp>
        <p:nvSpPr>
          <p:cNvPr id="3" name="Content Placeholder 2">
            <a:extLst>
              <a:ext uri="{FF2B5EF4-FFF2-40B4-BE49-F238E27FC236}">
                <a16:creationId xmlns:a16="http://schemas.microsoft.com/office/drawing/2014/main" id="{2C8E29FC-3403-431E-BB90-0D75FEC1007E}"/>
              </a:ext>
            </a:extLst>
          </p:cNvPr>
          <p:cNvSpPr>
            <a:spLocks noGrp="1"/>
          </p:cNvSpPr>
          <p:nvPr>
            <p:ph idx="1"/>
          </p:nvPr>
        </p:nvSpPr>
        <p:spPr>
          <a:xfrm>
            <a:off x="2152650" y="4847900"/>
            <a:ext cx="7886700" cy="1329063"/>
          </a:xfrm>
        </p:spPr>
        <p:txBody>
          <a:bodyPr vert="horz" lIns="91440" tIns="45720" rIns="91440" bIns="45720" rtlCol="0" anchor="t">
            <a:normAutofit/>
          </a:bodyPr>
          <a:lstStyle/>
          <a:p>
            <a:endParaRPr lang="en-GB" dirty="0"/>
          </a:p>
          <a:p>
            <a:endParaRPr lang="en-GB" dirty="0"/>
          </a:p>
          <a:p>
            <a:endParaRPr lang="en-GB" dirty="0"/>
          </a:p>
        </p:txBody>
      </p:sp>
      <p:grpSp>
        <p:nvGrpSpPr>
          <p:cNvPr id="21" name="Group 20">
            <a:extLst>
              <a:ext uri="{FF2B5EF4-FFF2-40B4-BE49-F238E27FC236}">
                <a16:creationId xmlns:a16="http://schemas.microsoft.com/office/drawing/2014/main" id="{C5D345DE-EE9C-45AC-852E-CFED98F7F39C}"/>
              </a:ext>
            </a:extLst>
          </p:cNvPr>
          <p:cNvGrpSpPr/>
          <p:nvPr/>
        </p:nvGrpSpPr>
        <p:grpSpPr>
          <a:xfrm>
            <a:off x="1820978" y="2026317"/>
            <a:ext cx="8233002" cy="4436965"/>
            <a:chOff x="296978" y="2026316"/>
            <a:chExt cx="8233002" cy="4436965"/>
          </a:xfrm>
        </p:grpSpPr>
        <p:sp>
          <p:nvSpPr>
            <p:cNvPr id="22" name="Rectangle 21">
              <a:extLst>
                <a:ext uri="{FF2B5EF4-FFF2-40B4-BE49-F238E27FC236}">
                  <a16:creationId xmlns:a16="http://schemas.microsoft.com/office/drawing/2014/main" id="{69D3FB53-C536-4CB4-9CF2-E6080560B41C}"/>
                </a:ext>
              </a:extLst>
            </p:cNvPr>
            <p:cNvSpPr/>
            <p:nvPr/>
          </p:nvSpPr>
          <p:spPr>
            <a:xfrm>
              <a:off x="3928026" y="2026316"/>
              <a:ext cx="1855118" cy="936104"/>
            </a:xfrm>
            <a:prstGeom prst="rect">
              <a:avLst/>
            </a:prstGeom>
            <a:solidFill>
              <a:srgbClr val="D09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Bereavement professional</a:t>
              </a:r>
            </a:p>
          </p:txBody>
        </p:sp>
        <p:sp>
          <p:nvSpPr>
            <p:cNvPr id="23" name="Rectangle 22">
              <a:extLst>
                <a:ext uri="{FF2B5EF4-FFF2-40B4-BE49-F238E27FC236}">
                  <a16:creationId xmlns:a16="http://schemas.microsoft.com/office/drawing/2014/main" id="{35CBD98A-BFB9-4374-B886-13BEEE278281}"/>
                </a:ext>
              </a:extLst>
            </p:cNvPr>
            <p:cNvSpPr/>
            <p:nvPr/>
          </p:nvSpPr>
          <p:spPr>
            <a:xfrm>
              <a:off x="6690564" y="3743270"/>
              <a:ext cx="1839416" cy="96823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Service user</a:t>
              </a:r>
            </a:p>
          </p:txBody>
        </p:sp>
        <p:grpSp>
          <p:nvGrpSpPr>
            <p:cNvPr id="24" name="Group 23">
              <a:extLst>
                <a:ext uri="{FF2B5EF4-FFF2-40B4-BE49-F238E27FC236}">
                  <a16:creationId xmlns:a16="http://schemas.microsoft.com/office/drawing/2014/main" id="{8A4BB59E-5601-4C0D-949C-7E8277F7B11A}"/>
                </a:ext>
              </a:extLst>
            </p:cNvPr>
            <p:cNvGrpSpPr/>
            <p:nvPr/>
          </p:nvGrpSpPr>
          <p:grpSpPr>
            <a:xfrm>
              <a:off x="296978" y="3708215"/>
              <a:ext cx="3054922" cy="1708498"/>
              <a:chOff x="296978" y="3708215"/>
              <a:chExt cx="3054922" cy="1708498"/>
            </a:xfrm>
          </p:grpSpPr>
          <p:sp>
            <p:nvSpPr>
              <p:cNvPr id="31" name="Rectangle 30">
                <a:extLst>
                  <a:ext uri="{FF2B5EF4-FFF2-40B4-BE49-F238E27FC236}">
                    <a16:creationId xmlns:a16="http://schemas.microsoft.com/office/drawing/2014/main" id="{0AD98CDA-9634-4AB4-A254-2D0B3FCF23DE}"/>
                  </a:ext>
                </a:extLst>
              </p:cNvPr>
              <p:cNvSpPr/>
              <p:nvPr/>
            </p:nvSpPr>
            <p:spPr>
              <a:xfrm>
                <a:off x="890986" y="3708215"/>
                <a:ext cx="1855118"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Academic</a:t>
                </a:r>
              </a:p>
            </p:txBody>
          </p:sp>
          <p:sp>
            <p:nvSpPr>
              <p:cNvPr id="32" name="Rectangle 31">
                <a:extLst>
                  <a:ext uri="{FF2B5EF4-FFF2-40B4-BE49-F238E27FC236}">
                    <a16:creationId xmlns:a16="http://schemas.microsoft.com/office/drawing/2014/main" id="{76F4BCD7-E5D3-41D9-B565-2DFE67F7936A}"/>
                  </a:ext>
                </a:extLst>
              </p:cNvPr>
              <p:cNvSpPr/>
              <p:nvPr/>
            </p:nvSpPr>
            <p:spPr>
              <a:xfrm>
                <a:off x="296978" y="4809484"/>
                <a:ext cx="1408348" cy="600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Archaeology</a:t>
                </a:r>
              </a:p>
            </p:txBody>
          </p:sp>
          <p:sp>
            <p:nvSpPr>
              <p:cNvPr id="33" name="Rectangle 32">
                <a:extLst>
                  <a:ext uri="{FF2B5EF4-FFF2-40B4-BE49-F238E27FC236}">
                    <a16:creationId xmlns:a16="http://schemas.microsoft.com/office/drawing/2014/main" id="{EAEA3923-D3FD-47D9-9E9C-9B3F38E2B8FC}"/>
                  </a:ext>
                </a:extLst>
              </p:cNvPr>
              <p:cNvSpPr/>
              <p:nvPr/>
            </p:nvSpPr>
            <p:spPr>
              <a:xfrm>
                <a:off x="1825726" y="4809484"/>
                <a:ext cx="1526174" cy="607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Psychology</a:t>
                </a:r>
              </a:p>
            </p:txBody>
          </p:sp>
        </p:grpSp>
        <p:sp>
          <p:nvSpPr>
            <p:cNvPr id="25" name="Rectangle 24">
              <a:extLst>
                <a:ext uri="{FF2B5EF4-FFF2-40B4-BE49-F238E27FC236}">
                  <a16:creationId xmlns:a16="http://schemas.microsoft.com/office/drawing/2014/main" id="{58D234AB-F05B-4084-892F-1133B2F38745}"/>
                </a:ext>
              </a:extLst>
            </p:cNvPr>
            <p:cNvSpPr/>
            <p:nvPr/>
          </p:nvSpPr>
          <p:spPr>
            <a:xfrm>
              <a:off x="3926417" y="5527177"/>
              <a:ext cx="1855118" cy="93610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Web developer</a:t>
              </a:r>
            </a:p>
          </p:txBody>
        </p:sp>
        <p:sp>
          <p:nvSpPr>
            <p:cNvPr id="26" name="TextBox 6">
              <a:extLst>
                <a:ext uri="{FF2B5EF4-FFF2-40B4-BE49-F238E27FC236}">
                  <a16:creationId xmlns:a16="http://schemas.microsoft.com/office/drawing/2014/main" id="{D634CC88-70B0-4004-8E3D-B62088BB931F}"/>
                </a:ext>
              </a:extLst>
            </p:cNvPr>
            <p:cNvSpPr txBox="1"/>
            <p:nvPr/>
          </p:nvSpPr>
          <p:spPr>
            <a:xfrm>
              <a:off x="4323101" y="4035789"/>
              <a:ext cx="994348" cy="369332"/>
            </a:xfrm>
            <a:prstGeom prst="rect">
              <a:avLst/>
            </a:prstGeom>
            <a:solidFill>
              <a:srgbClr val="FFFF00"/>
            </a:solidFill>
            <a:ln w="28575">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t>Toolkit</a:t>
              </a:r>
            </a:p>
          </p:txBody>
        </p:sp>
        <p:sp>
          <p:nvSpPr>
            <p:cNvPr id="27" name="Arrow: Left-Right 26">
              <a:extLst>
                <a:ext uri="{FF2B5EF4-FFF2-40B4-BE49-F238E27FC236}">
                  <a16:creationId xmlns:a16="http://schemas.microsoft.com/office/drawing/2014/main" id="{E3CA9D42-E012-41D0-B601-46D16951A8A4}"/>
                </a:ext>
              </a:extLst>
            </p:cNvPr>
            <p:cNvSpPr/>
            <p:nvPr/>
          </p:nvSpPr>
          <p:spPr>
            <a:xfrm>
              <a:off x="3093401" y="3977571"/>
              <a:ext cx="1211704" cy="487180"/>
            </a:xfrm>
            <a:prstGeom prst="leftRight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8" name="Arrow: Left-Right 27">
              <a:extLst>
                <a:ext uri="{FF2B5EF4-FFF2-40B4-BE49-F238E27FC236}">
                  <a16:creationId xmlns:a16="http://schemas.microsoft.com/office/drawing/2014/main" id="{4E1C61E7-5006-4F35-866D-8E373148EA8B}"/>
                </a:ext>
              </a:extLst>
            </p:cNvPr>
            <p:cNvSpPr/>
            <p:nvPr/>
          </p:nvSpPr>
          <p:spPr>
            <a:xfrm>
              <a:off x="5316941" y="3977570"/>
              <a:ext cx="1211704" cy="487180"/>
            </a:xfrm>
            <a:prstGeom prst="leftRight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9" name="Arrow: Up-Down 28">
              <a:extLst>
                <a:ext uri="{FF2B5EF4-FFF2-40B4-BE49-F238E27FC236}">
                  <a16:creationId xmlns:a16="http://schemas.microsoft.com/office/drawing/2014/main" id="{EF6F4CF7-A275-4020-896B-F0EA057F5E1F}"/>
                </a:ext>
              </a:extLst>
            </p:cNvPr>
            <p:cNvSpPr/>
            <p:nvPr/>
          </p:nvSpPr>
          <p:spPr>
            <a:xfrm>
              <a:off x="4613872" y="2967703"/>
              <a:ext cx="487180" cy="924393"/>
            </a:xfrm>
            <a:prstGeom prst="up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0" name="Arrow: Up-Down 29">
              <a:extLst>
                <a:ext uri="{FF2B5EF4-FFF2-40B4-BE49-F238E27FC236}">
                  <a16:creationId xmlns:a16="http://schemas.microsoft.com/office/drawing/2014/main" id="{9160EC93-5C6A-4B0C-B44F-21051A316862}"/>
                </a:ext>
              </a:extLst>
            </p:cNvPr>
            <p:cNvSpPr/>
            <p:nvPr/>
          </p:nvSpPr>
          <p:spPr>
            <a:xfrm>
              <a:off x="4613871" y="4504194"/>
              <a:ext cx="487180" cy="961868"/>
            </a:xfrm>
            <a:prstGeom prst="upDown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4" name="Picture 3">
            <a:extLst>
              <a:ext uri="{FF2B5EF4-FFF2-40B4-BE49-F238E27FC236}">
                <a16:creationId xmlns:a16="http://schemas.microsoft.com/office/drawing/2014/main" id="{5C2506C9-FBC2-A978-B16C-5388FF69C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031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2F111-4CF9-40FE-AF74-B25888EE3E04}"/>
              </a:ext>
            </a:extLst>
          </p:cNvPr>
          <p:cNvSpPr>
            <a:spLocks noGrp="1"/>
          </p:cNvSpPr>
          <p:nvPr>
            <p:ph type="title"/>
          </p:nvPr>
        </p:nvSpPr>
        <p:spPr>
          <a:xfrm>
            <a:off x="1112704" y="3752850"/>
            <a:ext cx="3240221" cy="2452687"/>
          </a:xfrm>
        </p:spPr>
        <p:txBody>
          <a:bodyPr anchor="ctr">
            <a:normAutofit/>
          </a:bodyPr>
          <a:lstStyle/>
          <a:p>
            <a:r>
              <a:rPr lang="en-GB" sz="4000" b="1" i="1" dirty="0"/>
              <a:t>Toolkit development: Media used</a:t>
            </a:r>
          </a:p>
        </p:txBody>
      </p:sp>
      <p:pic>
        <p:nvPicPr>
          <p:cNvPr id="4" name="Picture 4" descr="Graphical user interface, application, Teams&#10;&#10;Description automatically generated">
            <a:extLst>
              <a:ext uri="{FF2B5EF4-FFF2-40B4-BE49-F238E27FC236}">
                <a16:creationId xmlns:a16="http://schemas.microsoft.com/office/drawing/2014/main" id="{8DBC4F89-F1DE-4A6F-8A9E-611B9F414431}"/>
              </a:ext>
            </a:extLst>
          </p:cNvPr>
          <p:cNvPicPr>
            <a:picLocks noChangeAspect="1"/>
          </p:cNvPicPr>
          <p:nvPr/>
        </p:nvPicPr>
        <p:blipFill rotWithShape="1">
          <a:blip r:embed="rId3"/>
          <a:srcRect t="27259" b="599"/>
          <a:stretch/>
        </p:blipFill>
        <p:spPr>
          <a:xfrm>
            <a:off x="0" y="11"/>
            <a:ext cx="1219200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F208DEBC-2D13-401C-813D-0F32ADB21647}"/>
              </a:ext>
            </a:extLst>
          </p:cNvPr>
          <p:cNvSpPr>
            <a:spLocks noGrp="1"/>
          </p:cNvSpPr>
          <p:nvPr>
            <p:ph idx="1"/>
          </p:nvPr>
        </p:nvSpPr>
        <p:spPr>
          <a:xfrm>
            <a:off x="4681151" y="3937031"/>
            <a:ext cx="6787407" cy="2452687"/>
          </a:xfrm>
        </p:spPr>
        <p:txBody>
          <a:bodyPr vert="horz" lIns="91440" tIns="45720" rIns="91440" bIns="45720" rtlCol="0" anchor="ctr">
            <a:noAutofit/>
          </a:bodyPr>
          <a:lstStyle/>
          <a:p>
            <a:pPr>
              <a:lnSpc>
                <a:spcPct val="100000"/>
              </a:lnSpc>
            </a:pPr>
            <a:r>
              <a:rPr lang="en-GB" sz="2000" dirty="0"/>
              <a:t>Hadn’t intended an online resource, had planned workshop – COVID happened</a:t>
            </a:r>
            <a:endParaRPr lang="en-GB" sz="2000" dirty="0">
              <a:cs typeface="Calibri"/>
            </a:endParaRPr>
          </a:p>
          <a:p>
            <a:pPr>
              <a:lnSpc>
                <a:spcPct val="100000"/>
              </a:lnSpc>
            </a:pPr>
            <a:r>
              <a:rPr lang="en-GB" sz="2000" dirty="0"/>
              <a:t>Used expertise to create inclusive and interactive online tool</a:t>
            </a:r>
            <a:endParaRPr lang="en-GB" sz="2000" dirty="0">
              <a:cs typeface="Calibri"/>
            </a:endParaRPr>
          </a:p>
          <a:p>
            <a:pPr>
              <a:lnSpc>
                <a:spcPct val="100000"/>
              </a:lnSpc>
            </a:pPr>
            <a:r>
              <a:rPr lang="en-GB" sz="2000" dirty="0"/>
              <a:t>Case studies from CB project, with new materials</a:t>
            </a:r>
            <a:endParaRPr lang="en-GB" sz="2000" dirty="0">
              <a:cs typeface="Calibri"/>
            </a:endParaRPr>
          </a:p>
          <a:p>
            <a:pPr>
              <a:lnSpc>
                <a:spcPct val="100000"/>
              </a:lnSpc>
            </a:pPr>
            <a:r>
              <a:rPr lang="en-GB" sz="2000" dirty="0"/>
              <a:t>Developed online through online meetings and workshops</a:t>
            </a:r>
            <a:endParaRPr lang="en-GB" sz="2000" dirty="0">
              <a:cs typeface="Calibri"/>
            </a:endParaRPr>
          </a:p>
          <a:p>
            <a:pPr>
              <a:lnSpc>
                <a:spcPct val="100000"/>
              </a:lnSpc>
            </a:pPr>
            <a:r>
              <a:rPr lang="en-GB" sz="2000" dirty="0"/>
              <a:t>Virtual CPD workshops to explore concept</a:t>
            </a:r>
            <a:endParaRPr lang="en-GB" sz="2000" dirty="0">
              <a:cs typeface="Calibri"/>
            </a:endParaRPr>
          </a:p>
        </p:txBody>
      </p:sp>
      <p:pic>
        <p:nvPicPr>
          <p:cNvPr id="6" name="Picture 5">
            <a:extLst>
              <a:ext uri="{FF2B5EF4-FFF2-40B4-BE49-F238E27FC236}">
                <a16:creationId xmlns:a16="http://schemas.microsoft.com/office/drawing/2014/main" id="{5E8100D6-4B71-E127-C9F0-C6E2CAC230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609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D163-1723-4713-934F-4CC74E76FB19}"/>
              </a:ext>
            </a:extLst>
          </p:cNvPr>
          <p:cNvSpPr>
            <a:spLocks noGrp="1"/>
          </p:cNvSpPr>
          <p:nvPr>
            <p:ph type="title"/>
          </p:nvPr>
        </p:nvSpPr>
        <p:spPr>
          <a:xfrm>
            <a:off x="418641" y="3710614"/>
            <a:ext cx="3284289" cy="2452687"/>
          </a:xfrm>
        </p:spPr>
        <p:txBody>
          <a:bodyPr anchor="ctr">
            <a:normAutofit/>
          </a:bodyPr>
          <a:lstStyle/>
          <a:p>
            <a:r>
              <a:rPr lang="en-GB" sz="4000" b="1" i="1" dirty="0"/>
              <a:t>Toolkit development: Who is it for?</a:t>
            </a:r>
            <a:endParaRPr lang="en-GB" sz="4000" b="1" i="1" dirty="0">
              <a:cs typeface="Calibri Light"/>
            </a:endParaRPr>
          </a:p>
        </p:txBody>
      </p:sp>
      <p:pic>
        <p:nvPicPr>
          <p:cNvPr id="4" name="Picture 4">
            <a:extLst>
              <a:ext uri="{FF2B5EF4-FFF2-40B4-BE49-F238E27FC236}">
                <a16:creationId xmlns:a16="http://schemas.microsoft.com/office/drawing/2014/main" id="{D729A81C-826C-4605-95D2-68DD6D3ADF2E}"/>
              </a:ext>
            </a:extLst>
          </p:cNvPr>
          <p:cNvPicPr>
            <a:picLocks noChangeAspect="1"/>
          </p:cNvPicPr>
          <p:nvPr/>
        </p:nvPicPr>
        <p:blipFill rotWithShape="1">
          <a:blip r:embed="rId3"/>
          <a:srcRect t="20890" b="18544"/>
          <a:stretch/>
        </p:blipFill>
        <p:spPr>
          <a:xfrm>
            <a:off x="0" y="12"/>
            <a:ext cx="12192000" cy="3310840"/>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136343A6-086D-4D80-A750-EFECDB6600D7}"/>
              </a:ext>
            </a:extLst>
          </p:cNvPr>
          <p:cNvSpPr>
            <a:spLocks noGrp="1"/>
          </p:cNvSpPr>
          <p:nvPr>
            <p:ph idx="1"/>
          </p:nvPr>
        </p:nvSpPr>
        <p:spPr>
          <a:xfrm>
            <a:off x="3482594" y="3856989"/>
            <a:ext cx="7787662" cy="2452687"/>
          </a:xfrm>
        </p:spPr>
        <p:txBody>
          <a:bodyPr vert="horz" lIns="91440" tIns="45720" rIns="91440" bIns="45720" rtlCol="0" anchor="ctr">
            <a:noAutofit/>
          </a:bodyPr>
          <a:lstStyle/>
          <a:p>
            <a:r>
              <a:rPr lang="en-GB" sz="1800" dirty="0"/>
              <a:t>For use by professionals and / or individuals</a:t>
            </a:r>
            <a:endParaRPr lang="en-GB" sz="1800" dirty="0">
              <a:cs typeface="Calibri"/>
            </a:endParaRPr>
          </a:p>
          <a:p>
            <a:r>
              <a:rPr lang="en-GB" sz="1800" dirty="0"/>
              <a:t>Modules examining different ‘types’ of bereavement (critically)</a:t>
            </a:r>
            <a:endParaRPr lang="en-GB" sz="1800" dirty="0">
              <a:cs typeface="Calibri"/>
            </a:endParaRPr>
          </a:p>
          <a:p>
            <a:pPr lvl="1"/>
            <a:r>
              <a:rPr lang="en-GB" sz="1800" dirty="0">
                <a:cs typeface="Calibri"/>
              </a:rPr>
              <a:t>Intuitive vs Instrumental grief</a:t>
            </a:r>
          </a:p>
          <a:p>
            <a:pPr lvl="1"/>
            <a:r>
              <a:rPr lang="en-GB" sz="1800" dirty="0">
                <a:cs typeface="Calibri"/>
              </a:rPr>
              <a:t>Dual Process Model</a:t>
            </a:r>
          </a:p>
          <a:p>
            <a:pPr lvl="1"/>
            <a:r>
              <a:rPr lang="en-GB" sz="1800" dirty="0">
                <a:cs typeface="Calibri"/>
              </a:rPr>
              <a:t>Tasking of Mourning</a:t>
            </a:r>
          </a:p>
          <a:p>
            <a:pPr lvl="1"/>
            <a:r>
              <a:rPr lang="en-GB" sz="1800" dirty="0">
                <a:cs typeface="Calibri"/>
              </a:rPr>
              <a:t>Continuing Bonds</a:t>
            </a:r>
          </a:p>
          <a:p>
            <a:pPr lvl="1"/>
            <a:r>
              <a:rPr lang="en-GB" sz="1800" dirty="0">
                <a:cs typeface="Calibri"/>
              </a:rPr>
              <a:t>Anticipated Grief</a:t>
            </a:r>
          </a:p>
          <a:p>
            <a:r>
              <a:rPr lang="en-GB" sz="1800" dirty="0"/>
              <a:t>‘Think abouts’ to explore individual grief</a:t>
            </a:r>
          </a:p>
          <a:p>
            <a:r>
              <a:rPr lang="en-GB" sz="1800" dirty="0">
                <a:cs typeface="Calibri"/>
              </a:rPr>
              <a:t>Acknowledging grief is an individual process – there isn’t a ‘right way’</a:t>
            </a:r>
          </a:p>
          <a:p>
            <a:r>
              <a:rPr lang="en-GB" sz="1800" dirty="0"/>
              <a:t>‘Moving forwards’ – optional activities to engage in exploration of personal circumstances</a:t>
            </a:r>
            <a:endParaRPr lang="en-GB" sz="1800" dirty="0">
              <a:cs typeface="Calibri"/>
            </a:endParaRPr>
          </a:p>
          <a:p>
            <a:endParaRPr lang="en-GB" sz="1400" dirty="0">
              <a:cs typeface="Calibri"/>
            </a:endParaRPr>
          </a:p>
        </p:txBody>
      </p:sp>
      <p:pic>
        <p:nvPicPr>
          <p:cNvPr id="5" name="Picture 4">
            <a:extLst>
              <a:ext uri="{FF2B5EF4-FFF2-40B4-BE49-F238E27FC236}">
                <a16:creationId xmlns:a16="http://schemas.microsoft.com/office/drawing/2014/main" id="{642FB517-E020-FC92-3B36-240C705DB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15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50BAA-9D63-37F4-86B9-2B8AE3333941}"/>
              </a:ext>
            </a:extLst>
          </p:cNvPr>
          <p:cNvSpPr>
            <a:spLocks noGrp="1"/>
          </p:cNvSpPr>
          <p:nvPr>
            <p:ph type="title"/>
          </p:nvPr>
        </p:nvSpPr>
        <p:spPr>
          <a:xfrm>
            <a:off x="1962150" y="365125"/>
            <a:ext cx="10515600" cy="1325563"/>
          </a:xfrm>
        </p:spPr>
        <p:txBody>
          <a:bodyPr/>
          <a:lstStyle/>
          <a:p>
            <a:r>
              <a:rPr lang="en-GB" b="1" dirty="0"/>
              <a:t>Let's Take a Look at the Toolkit……..</a:t>
            </a:r>
          </a:p>
        </p:txBody>
      </p:sp>
      <p:sp>
        <p:nvSpPr>
          <p:cNvPr id="3" name="Content Placeholder 2">
            <a:extLst>
              <a:ext uri="{FF2B5EF4-FFF2-40B4-BE49-F238E27FC236}">
                <a16:creationId xmlns:a16="http://schemas.microsoft.com/office/drawing/2014/main" id="{37FA85DF-B041-FFD8-6442-61261F2693F0}"/>
              </a:ext>
            </a:extLst>
          </p:cNvPr>
          <p:cNvSpPr>
            <a:spLocks noGrp="1"/>
          </p:cNvSpPr>
          <p:nvPr>
            <p:ph idx="1"/>
          </p:nvPr>
        </p:nvSpPr>
        <p:spPr>
          <a:xfrm>
            <a:off x="391287" y="1609725"/>
            <a:ext cx="11961876" cy="4432301"/>
          </a:xfrm>
        </p:spPr>
        <p:txBody>
          <a:bodyPr/>
          <a:lstStyle/>
          <a:p>
            <a:r>
              <a:rPr lang="en-GB" dirty="0"/>
              <a:t>Use the QR codes below to log in to Continuing Bonds Toolkit and WIFI!</a:t>
            </a:r>
          </a:p>
        </p:txBody>
      </p:sp>
      <p:pic>
        <p:nvPicPr>
          <p:cNvPr id="5" name="Picture 4">
            <a:extLst>
              <a:ext uri="{FF2B5EF4-FFF2-40B4-BE49-F238E27FC236}">
                <a16:creationId xmlns:a16="http://schemas.microsoft.com/office/drawing/2014/main" id="{185082FA-57DD-8877-D80C-D9E231D21633}"/>
              </a:ext>
            </a:extLst>
          </p:cNvPr>
          <p:cNvPicPr>
            <a:picLocks noChangeAspect="1"/>
          </p:cNvPicPr>
          <p:nvPr/>
        </p:nvPicPr>
        <p:blipFill>
          <a:blip r:embed="rId2"/>
          <a:stretch>
            <a:fillRect/>
          </a:stretch>
        </p:blipFill>
        <p:spPr>
          <a:xfrm>
            <a:off x="260127" y="2266950"/>
            <a:ext cx="3598164" cy="3598164"/>
          </a:xfrm>
          <a:prstGeom prst="rect">
            <a:avLst/>
          </a:prstGeom>
        </p:spPr>
      </p:pic>
      <p:sp>
        <p:nvSpPr>
          <p:cNvPr id="6" name="TextBox 5">
            <a:extLst>
              <a:ext uri="{FF2B5EF4-FFF2-40B4-BE49-F238E27FC236}">
                <a16:creationId xmlns:a16="http://schemas.microsoft.com/office/drawing/2014/main" id="{11187C4B-AA8A-0C0E-CE7C-F37261A5F64F}"/>
              </a:ext>
            </a:extLst>
          </p:cNvPr>
          <p:cNvSpPr txBox="1"/>
          <p:nvPr/>
        </p:nvSpPr>
        <p:spPr>
          <a:xfrm>
            <a:off x="3406140" y="3244334"/>
            <a:ext cx="6812280" cy="369332"/>
          </a:xfrm>
          <a:prstGeom prst="rect">
            <a:avLst/>
          </a:prstGeom>
          <a:noFill/>
        </p:spPr>
        <p:txBody>
          <a:bodyPr wrap="square">
            <a:spAutoFit/>
          </a:bodyPr>
          <a:lstStyle/>
          <a:p>
            <a:endParaRPr lang="en-GB" dirty="0"/>
          </a:p>
        </p:txBody>
      </p:sp>
      <p:pic>
        <p:nvPicPr>
          <p:cNvPr id="10" name="Picture 9">
            <a:extLst>
              <a:ext uri="{FF2B5EF4-FFF2-40B4-BE49-F238E27FC236}">
                <a16:creationId xmlns:a16="http://schemas.microsoft.com/office/drawing/2014/main" id="{57970DD8-0E37-D6AA-BF17-1B63F9DC1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356" y="2169414"/>
            <a:ext cx="8073582" cy="4000500"/>
          </a:xfrm>
          <a:prstGeom prst="rect">
            <a:avLst/>
          </a:prstGeom>
        </p:spPr>
      </p:pic>
      <p:pic>
        <p:nvPicPr>
          <p:cNvPr id="4" name="Picture 4">
            <a:extLst>
              <a:ext uri="{FF2B5EF4-FFF2-40B4-BE49-F238E27FC236}">
                <a16:creationId xmlns:a16="http://schemas.microsoft.com/office/drawing/2014/main" id="{007B4742-8048-F696-A2C3-35CF5D73BB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951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01A673-0CE5-B753-35DF-A5A138D8F019}"/>
              </a:ext>
            </a:extLst>
          </p:cNvPr>
          <p:cNvPicPr>
            <a:picLocks noChangeAspect="1"/>
          </p:cNvPicPr>
          <p:nvPr/>
        </p:nvPicPr>
        <p:blipFill>
          <a:blip r:embed="rId2"/>
          <a:stretch>
            <a:fillRect/>
          </a:stretch>
        </p:blipFill>
        <p:spPr>
          <a:xfrm>
            <a:off x="657851" y="0"/>
            <a:ext cx="10876297" cy="6858000"/>
          </a:xfrm>
          <a:prstGeom prst="rect">
            <a:avLst/>
          </a:prstGeom>
        </p:spPr>
      </p:pic>
      <p:pic>
        <p:nvPicPr>
          <p:cNvPr id="2" name="Picture 4">
            <a:extLst>
              <a:ext uri="{FF2B5EF4-FFF2-40B4-BE49-F238E27FC236}">
                <a16:creationId xmlns:a16="http://schemas.microsoft.com/office/drawing/2014/main" id="{6D635E60-8548-1753-5D98-C9F37CF1F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848" y="200660"/>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139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9B1547-CA60-E90E-7AD8-50F1E85C98B7}"/>
              </a:ext>
            </a:extLst>
          </p:cNvPr>
          <p:cNvPicPr>
            <a:picLocks noChangeAspect="1"/>
          </p:cNvPicPr>
          <p:nvPr/>
        </p:nvPicPr>
        <p:blipFill>
          <a:blip r:embed="rId2"/>
          <a:stretch>
            <a:fillRect/>
          </a:stretch>
        </p:blipFill>
        <p:spPr>
          <a:xfrm>
            <a:off x="589947" y="268387"/>
            <a:ext cx="6234799" cy="3651552"/>
          </a:xfrm>
          <a:prstGeom prst="rect">
            <a:avLst/>
          </a:prstGeom>
        </p:spPr>
      </p:pic>
      <p:pic>
        <p:nvPicPr>
          <p:cNvPr id="5" name="Picture 4">
            <a:extLst>
              <a:ext uri="{FF2B5EF4-FFF2-40B4-BE49-F238E27FC236}">
                <a16:creationId xmlns:a16="http://schemas.microsoft.com/office/drawing/2014/main" id="{98CFD23E-A214-FEDE-4621-0676FFF2CED7}"/>
              </a:ext>
            </a:extLst>
          </p:cNvPr>
          <p:cNvPicPr>
            <a:picLocks noChangeAspect="1"/>
          </p:cNvPicPr>
          <p:nvPr/>
        </p:nvPicPr>
        <p:blipFill>
          <a:blip r:embed="rId3"/>
          <a:stretch>
            <a:fillRect/>
          </a:stretch>
        </p:blipFill>
        <p:spPr>
          <a:xfrm>
            <a:off x="6096000" y="3659287"/>
            <a:ext cx="5506053" cy="2680260"/>
          </a:xfrm>
          <a:prstGeom prst="rect">
            <a:avLst/>
          </a:prstGeom>
        </p:spPr>
      </p:pic>
      <p:pic>
        <p:nvPicPr>
          <p:cNvPr id="2" name="Picture 4">
            <a:extLst>
              <a:ext uri="{FF2B5EF4-FFF2-40B4-BE49-F238E27FC236}">
                <a16:creationId xmlns:a16="http://schemas.microsoft.com/office/drawing/2014/main" id="{27212DEA-F2C4-9F17-4B16-C168E664DA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9026" y="178626"/>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872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E81C13-9C49-1277-A8F4-2501AEB0D1F3}"/>
              </a:ext>
            </a:extLst>
          </p:cNvPr>
          <p:cNvPicPr>
            <a:picLocks noChangeAspect="1"/>
          </p:cNvPicPr>
          <p:nvPr/>
        </p:nvPicPr>
        <p:blipFill>
          <a:blip r:embed="rId2"/>
          <a:srcRect l="3655" t="20946" r="4329"/>
          <a:stretch>
            <a:fillRect/>
          </a:stretch>
        </p:blipFill>
        <p:spPr>
          <a:xfrm>
            <a:off x="876171" y="2263645"/>
            <a:ext cx="3048129" cy="2170324"/>
          </a:xfrm>
          <a:prstGeom prst="rect">
            <a:avLst/>
          </a:prstGeom>
        </p:spPr>
      </p:pic>
      <p:pic>
        <p:nvPicPr>
          <p:cNvPr id="5" name="Picture 4">
            <a:extLst>
              <a:ext uri="{FF2B5EF4-FFF2-40B4-BE49-F238E27FC236}">
                <a16:creationId xmlns:a16="http://schemas.microsoft.com/office/drawing/2014/main" id="{46D7BACB-AA63-861A-3920-D6BF0966B5D4}"/>
              </a:ext>
            </a:extLst>
          </p:cNvPr>
          <p:cNvPicPr>
            <a:picLocks noChangeAspect="1"/>
          </p:cNvPicPr>
          <p:nvPr/>
        </p:nvPicPr>
        <p:blipFill>
          <a:blip r:embed="rId3"/>
          <a:stretch>
            <a:fillRect/>
          </a:stretch>
        </p:blipFill>
        <p:spPr>
          <a:xfrm>
            <a:off x="894775" y="4433969"/>
            <a:ext cx="3029525" cy="1255199"/>
          </a:xfrm>
          <a:prstGeom prst="rect">
            <a:avLst/>
          </a:prstGeom>
        </p:spPr>
      </p:pic>
      <p:pic>
        <p:nvPicPr>
          <p:cNvPr id="7" name="Picture 6">
            <a:extLst>
              <a:ext uri="{FF2B5EF4-FFF2-40B4-BE49-F238E27FC236}">
                <a16:creationId xmlns:a16="http://schemas.microsoft.com/office/drawing/2014/main" id="{DBB24337-B0EE-165E-4E08-107433DB7E91}"/>
              </a:ext>
            </a:extLst>
          </p:cNvPr>
          <p:cNvPicPr>
            <a:picLocks noChangeAspect="1"/>
          </p:cNvPicPr>
          <p:nvPr/>
        </p:nvPicPr>
        <p:blipFill>
          <a:blip r:embed="rId4"/>
          <a:stretch>
            <a:fillRect/>
          </a:stretch>
        </p:blipFill>
        <p:spPr>
          <a:xfrm>
            <a:off x="776452" y="697383"/>
            <a:ext cx="5505450" cy="1066460"/>
          </a:xfrm>
          <a:prstGeom prst="rect">
            <a:avLst/>
          </a:prstGeom>
        </p:spPr>
      </p:pic>
      <p:pic>
        <p:nvPicPr>
          <p:cNvPr id="9" name="Picture 8">
            <a:extLst>
              <a:ext uri="{FF2B5EF4-FFF2-40B4-BE49-F238E27FC236}">
                <a16:creationId xmlns:a16="http://schemas.microsoft.com/office/drawing/2014/main" id="{FC298093-5730-C3E3-3245-35146154589C}"/>
              </a:ext>
            </a:extLst>
          </p:cNvPr>
          <p:cNvPicPr>
            <a:picLocks noChangeAspect="1"/>
          </p:cNvPicPr>
          <p:nvPr/>
        </p:nvPicPr>
        <p:blipFill>
          <a:blip r:embed="rId5"/>
          <a:srcRect l="2601"/>
          <a:stretch>
            <a:fillRect/>
          </a:stretch>
        </p:blipFill>
        <p:spPr>
          <a:xfrm>
            <a:off x="7259055" y="984735"/>
            <a:ext cx="3133522" cy="2557819"/>
          </a:xfrm>
          <a:prstGeom prst="rect">
            <a:avLst/>
          </a:prstGeom>
        </p:spPr>
      </p:pic>
      <p:pic>
        <p:nvPicPr>
          <p:cNvPr id="11" name="Picture 10">
            <a:extLst>
              <a:ext uri="{FF2B5EF4-FFF2-40B4-BE49-F238E27FC236}">
                <a16:creationId xmlns:a16="http://schemas.microsoft.com/office/drawing/2014/main" id="{AD31C454-A1F1-7947-687F-AEB85CF5ACCD}"/>
              </a:ext>
            </a:extLst>
          </p:cNvPr>
          <p:cNvPicPr>
            <a:picLocks noChangeAspect="1"/>
          </p:cNvPicPr>
          <p:nvPr/>
        </p:nvPicPr>
        <p:blipFill>
          <a:blip r:embed="rId6"/>
          <a:stretch>
            <a:fillRect/>
          </a:stretch>
        </p:blipFill>
        <p:spPr>
          <a:xfrm>
            <a:off x="7259055" y="3542554"/>
            <a:ext cx="3133522" cy="2557819"/>
          </a:xfrm>
          <a:prstGeom prst="rect">
            <a:avLst/>
          </a:prstGeom>
        </p:spPr>
      </p:pic>
      <p:sp>
        <p:nvSpPr>
          <p:cNvPr id="2" name="Oval 1">
            <a:extLst>
              <a:ext uri="{FF2B5EF4-FFF2-40B4-BE49-F238E27FC236}">
                <a16:creationId xmlns:a16="http://schemas.microsoft.com/office/drawing/2014/main" id="{2992F599-88D6-354A-2B94-7D4B08D4B375}"/>
              </a:ext>
            </a:extLst>
          </p:cNvPr>
          <p:cNvSpPr/>
          <p:nvPr/>
        </p:nvSpPr>
        <p:spPr>
          <a:xfrm>
            <a:off x="5241096" y="377258"/>
            <a:ext cx="1222872" cy="104660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descr="Line arrow: Counter-clockwise curve with solid fill">
            <a:extLst>
              <a:ext uri="{FF2B5EF4-FFF2-40B4-BE49-F238E27FC236}">
                <a16:creationId xmlns:a16="http://schemas.microsoft.com/office/drawing/2014/main" id="{CA8203BC-080B-641D-957A-0F7E6791F84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4134026" y="1678283"/>
            <a:ext cx="1170722" cy="1170722"/>
          </a:xfrm>
          <a:prstGeom prst="rect">
            <a:avLst/>
          </a:prstGeom>
        </p:spPr>
      </p:pic>
      <p:pic>
        <p:nvPicPr>
          <p:cNvPr id="12" name="Graphic 11" descr="Line arrow: Counter-clockwise curve with solid fill">
            <a:extLst>
              <a:ext uri="{FF2B5EF4-FFF2-40B4-BE49-F238E27FC236}">
                <a16:creationId xmlns:a16="http://schemas.microsoft.com/office/drawing/2014/main" id="{BB8E10BD-B460-1488-064D-7C5B31E27AF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5878607" y="1402318"/>
            <a:ext cx="1170722" cy="1170722"/>
          </a:xfrm>
          <a:prstGeom prst="rect">
            <a:avLst/>
          </a:prstGeom>
        </p:spPr>
      </p:pic>
      <p:sp>
        <p:nvSpPr>
          <p:cNvPr id="13" name="TextBox 12">
            <a:extLst>
              <a:ext uri="{FF2B5EF4-FFF2-40B4-BE49-F238E27FC236}">
                <a16:creationId xmlns:a16="http://schemas.microsoft.com/office/drawing/2014/main" id="{60095506-7BDB-4B49-D165-85E8F06672A7}"/>
              </a:ext>
            </a:extLst>
          </p:cNvPr>
          <p:cNvSpPr txBox="1"/>
          <p:nvPr/>
        </p:nvSpPr>
        <p:spPr>
          <a:xfrm>
            <a:off x="4252512" y="2849005"/>
            <a:ext cx="2634742" cy="1569660"/>
          </a:xfrm>
          <a:prstGeom prst="rect">
            <a:avLst/>
          </a:prstGeom>
          <a:noFill/>
        </p:spPr>
        <p:txBody>
          <a:bodyPr wrap="square" rtlCol="0">
            <a:spAutoFit/>
          </a:bodyPr>
          <a:lstStyle/>
          <a:p>
            <a:r>
              <a:rPr lang="en-GB" sz="2400" dirty="0"/>
              <a:t>Initial menu -</a:t>
            </a:r>
          </a:p>
          <a:p>
            <a:r>
              <a:rPr lang="en-GB" sz="2400" dirty="0"/>
              <a:t>Then click the 3-line menu to open more options</a:t>
            </a:r>
          </a:p>
        </p:txBody>
      </p:sp>
      <p:pic>
        <p:nvPicPr>
          <p:cNvPr id="14" name="Picture 4">
            <a:extLst>
              <a:ext uri="{FF2B5EF4-FFF2-40B4-BE49-F238E27FC236}">
                <a16:creationId xmlns:a16="http://schemas.microsoft.com/office/drawing/2014/main" id="{CA9403E5-5666-C56B-CF5D-23DB0D2324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123" y="167609"/>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459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F5FD4-7D3E-65AF-67BD-6E2A2C9F46D1}"/>
              </a:ext>
            </a:extLst>
          </p:cNvPr>
          <p:cNvPicPr>
            <a:picLocks noChangeAspect="1"/>
          </p:cNvPicPr>
          <p:nvPr/>
        </p:nvPicPr>
        <p:blipFill>
          <a:blip r:embed="rId2"/>
          <a:stretch>
            <a:fillRect/>
          </a:stretch>
        </p:blipFill>
        <p:spPr>
          <a:xfrm>
            <a:off x="643467" y="1484313"/>
            <a:ext cx="5291666" cy="3889374"/>
          </a:xfrm>
          <a:prstGeom prst="rect">
            <a:avLst/>
          </a:prstGeom>
        </p:spPr>
      </p:pic>
      <p:pic>
        <p:nvPicPr>
          <p:cNvPr id="5" name="Picture 4">
            <a:extLst>
              <a:ext uri="{FF2B5EF4-FFF2-40B4-BE49-F238E27FC236}">
                <a16:creationId xmlns:a16="http://schemas.microsoft.com/office/drawing/2014/main" id="{5DDF969C-D7F8-77D2-9FB4-B3A2E64EB2C4}"/>
              </a:ext>
            </a:extLst>
          </p:cNvPr>
          <p:cNvPicPr>
            <a:picLocks noChangeAspect="1"/>
          </p:cNvPicPr>
          <p:nvPr/>
        </p:nvPicPr>
        <p:blipFill>
          <a:blip r:embed="rId3"/>
          <a:stretch>
            <a:fillRect/>
          </a:stretch>
        </p:blipFill>
        <p:spPr>
          <a:xfrm>
            <a:off x="6256865" y="2046552"/>
            <a:ext cx="5291667" cy="2764896"/>
          </a:xfrm>
          <a:prstGeom prst="rect">
            <a:avLst/>
          </a:prstGeom>
        </p:spPr>
      </p:pic>
      <p:pic>
        <p:nvPicPr>
          <p:cNvPr id="2" name="Picture 4">
            <a:extLst>
              <a:ext uri="{FF2B5EF4-FFF2-40B4-BE49-F238E27FC236}">
                <a16:creationId xmlns:a16="http://schemas.microsoft.com/office/drawing/2014/main" id="{384AEC94-EF8B-155F-5A6F-B4082DF30D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123" y="167609"/>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453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9CB5C0-C567-A1A3-5D86-054FBB39AE96}"/>
              </a:ext>
            </a:extLst>
          </p:cNvPr>
          <p:cNvPicPr>
            <a:picLocks noChangeAspect="1"/>
          </p:cNvPicPr>
          <p:nvPr/>
        </p:nvPicPr>
        <p:blipFill>
          <a:blip r:embed="rId2"/>
          <a:stretch>
            <a:fillRect/>
          </a:stretch>
        </p:blipFill>
        <p:spPr>
          <a:xfrm>
            <a:off x="1580601" y="1062439"/>
            <a:ext cx="5029749" cy="4262499"/>
          </a:xfrm>
          <a:prstGeom prst="rect">
            <a:avLst/>
          </a:prstGeom>
        </p:spPr>
      </p:pic>
      <p:pic>
        <p:nvPicPr>
          <p:cNvPr id="5" name="Picture 4">
            <a:extLst>
              <a:ext uri="{FF2B5EF4-FFF2-40B4-BE49-F238E27FC236}">
                <a16:creationId xmlns:a16="http://schemas.microsoft.com/office/drawing/2014/main" id="{C4B1B9DA-92E1-771B-6098-2F7AFAF5DC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1092" y="950239"/>
            <a:ext cx="3334215" cy="4486901"/>
          </a:xfrm>
          <a:prstGeom prst="rect">
            <a:avLst/>
          </a:prstGeom>
        </p:spPr>
      </p:pic>
      <p:sp>
        <p:nvSpPr>
          <p:cNvPr id="6" name="TextBox 5">
            <a:extLst>
              <a:ext uri="{FF2B5EF4-FFF2-40B4-BE49-F238E27FC236}">
                <a16:creationId xmlns:a16="http://schemas.microsoft.com/office/drawing/2014/main" id="{281F144E-015C-D7B0-97AB-97CBCF1A214A}"/>
              </a:ext>
            </a:extLst>
          </p:cNvPr>
          <p:cNvSpPr txBox="1"/>
          <p:nvPr/>
        </p:nvSpPr>
        <p:spPr>
          <a:xfrm>
            <a:off x="4524375" y="5572125"/>
            <a:ext cx="4377254" cy="523220"/>
          </a:xfrm>
          <a:prstGeom prst="rect">
            <a:avLst/>
          </a:prstGeom>
          <a:noFill/>
        </p:spPr>
        <p:txBody>
          <a:bodyPr wrap="square" rtlCol="0">
            <a:spAutoFit/>
          </a:bodyPr>
          <a:lstStyle/>
          <a:p>
            <a:r>
              <a:rPr lang="en-GB" sz="2800" dirty="0"/>
              <a:t>37 case studies altogether</a:t>
            </a:r>
          </a:p>
        </p:txBody>
      </p:sp>
      <p:pic>
        <p:nvPicPr>
          <p:cNvPr id="2" name="Picture 4">
            <a:extLst>
              <a:ext uri="{FF2B5EF4-FFF2-40B4-BE49-F238E27FC236}">
                <a16:creationId xmlns:a16="http://schemas.microsoft.com/office/drawing/2014/main" id="{91A19E2D-12F5-9D55-2A24-359EA2E20F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123" y="167609"/>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233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3CB67B-444B-6D0F-4458-A6B6B06FC625}"/>
              </a:ext>
            </a:extLst>
          </p:cNvPr>
          <p:cNvPicPr>
            <a:picLocks noChangeAspect="1"/>
          </p:cNvPicPr>
          <p:nvPr/>
        </p:nvPicPr>
        <p:blipFill>
          <a:blip r:embed="rId2"/>
          <a:stretch>
            <a:fillRect/>
          </a:stretch>
        </p:blipFill>
        <p:spPr>
          <a:xfrm>
            <a:off x="495300" y="527372"/>
            <a:ext cx="7877175" cy="2901628"/>
          </a:xfrm>
          <a:prstGeom prst="rect">
            <a:avLst/>
          </a:prstGeom>
        </p:spPr>
      </p:pic>
      <p:pic>
        <p:nvPicPr>
          <p:cNvPr id="5" name="Picture 4">
            <a:extLst>
              <a:ext uri="{FF2B5EF4-FFF2-40B4-BE49-F238E27FC236}">
                <a16:creationId xmlns:a16="http://schemas.microsoft.com/office/drawing/2014/main" id="{468DF1A7-F4F8-62D8-F12F-CE78CD0061B4}"/>
              </a:ext>
            </a:extLst>
          </p:cNvPr>
          <p:cNvPicPr>
            <a:picLocks noChangeAspect="1"/>
          </p:cNvPicPr>
          <p:nvPr/>
        </p:nvPicPr>
        <p:blipFill>
          <a:blip r:embed="rId3"/>
          <a:srcRect l="22998" r="16482"/>
          <a:stretch>
            <a:fillRect/>
          </a:stretch>
        </p:blipFill>
        <p:spPr>
          <a:xfrm>
            <a:off x="2276475" y="3429000"/>
            <a:ext cx="4286250" cy="3046489"/>
          </a:xfrm>
          <a:prstGeom prst="rect">
            <a:avLst/>
          </a:prstGeom>
        </p:spPr>
      </p:pic>
      <p:sp>
        <p:nvSpPr>
          <p:cNvPr id="2" name="TextBox 1">
            <a:extLst>
              <a:ext uri="{FF2B5EF4-FFF2-40B4-BE49-F238E27FC236}">
                <a16:creationId xmlns:a16="http://schemas.microsoft.com/office/drawing/2014/main" id="{D7198F6D-D392-329B-4A79-4103B16BC1F9}"/>
              </a:ext>
            </a:extLst>
          </p:cNvPr>
          <p:cNvSpPr txBox="1"/>
          <p:nvPr/>
        </p:nvSpPr>
        <p:spPr>
          <a:xfrm>
            <a:off x="6693928" y="5139022"/>
            <a:ext cx="5008991" cy="1384995"/>
          </a:xfrm>
          <a:prstGeom prst="rect">
            <a:avLst/>
          </a:prstGeom>
          <a:noFill/>
        </p:spPr>
        <p:txBody>
          <a:bodyPr wrap="square" rtlCol="0">
            <a:spAutoFit/>
          </a:bodyPr>
          <a:lstStyle/>
          <a:p>
            <a:r>
              <a:rPr lang="en-GB" sz="2800" dirty="0"/>
              <a:t>Tasks for helping to deal with loss and become more open in discussing death</a:t>
            </a:r>
          </a:p>
        </p:txBody>
      </p:sp>
      <p:pic>
        <p:nvPicPr>
          <p:cNvPr id="4" name="Picture 4">
            <a:extLst>
              <a:ext uri="{FF2B5EF4-FFF2-40B4-BE49-F238E27FC236}">
                <a16:creationId xmlns:a16="http://schemas.microsoft.com/office/drawing/2014/main" id="{F689251F-6B0E-B546-0EF1-1856ABEFBF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0807" y="266761"/>
            <a:ext cx="2858312" cy="521222"/>
          </a:xfrm>
          <a:prstGeom prst="rect">
            <a:avLst/>
          </a:prstGeom>
          <a:extLst>
            <a:ext uri="{909E8E84-426E-40DD-AFC4-6F175D3DCCD1}">
              <a14:hiddenFill xmlns:a14="http://schemas.microsoft.com/office/drawing/2010/main">
                <a:solidFill>
                  <a:srgbClr val="FFFFFF"/>
                </a:solidFill>
              </a14:hiddenFill>
            </a:ext>
          </a:extLst>
        </p:spPr>
      </p:pic>
      <p:pic>
        <p:nvPicPr>
          <p:cNvPr id="6" name="Picture 5" descr="The Blob Tree |">
            <a:extLst>
              <a:ext uri="{FF2B5EF4-FFF2-40B4-BE49-F238E27FC236}">
                <a16:creationId xmlns:a16="http://schemas.microsoft.com/office/drawing/2014/main" id="{2F2F51CF-2334-B271-9F44-7036CE290B5B}"/>
              </a:ext>
            </a:extLst>
          </p:cNvPr>
          <p:cNvPicPr>
            <a:picLocks noChangeAspect="1"/>
          </p:cNvPicPr>
          <p:nvPr/>
        </p:nvPicPr>
        <p:blipFill>
          <a:blip r:embed="rId5"/>
          <a:stretch>
            <a:fillRect/>
          </a:stretch>
        </p:blipFill>
        <p:spPr>
          <a:xfrm>
            <a:off x="8589033" y="1276519"/>
            <a:ext cx="2858312" cy="3675726"/>
          </a:xfrm>
          <a:prstGeom prst="rect">
            <a:avLst/>
          </a:prstGeom>
        </p:spPr>
      </p:pic>
    </p:spTree>
    <p:extLst>
      <p:ext uri="{BB962C8B-B14F-4D97-AF65-F5344CB8AC3E}">
        <p14:creationId xmlns:p14="http://schemas.microsoft.com/office/powerpoint/2010/main" val="3222174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93AD07-66F0-46FD-B228-D1E22DA4367E}"/>
              </a:ext>
            </a:extLst>
          </p:cNvPr>
          <p:cNvSpPr>
            <a:spLocks noGrp="1"/>
          </p:cNvSpPr>
          <p:nvPr>
            <p:ph type="title"/>
          </p:nvPr>
        </p:nvSpPr>
        <p:spPr>
          <a:xfrm>
            <a:off x="28664" y="927110"/>
            <a:ext cx="7523602" cy="1103971"/>
          </a:xfrm>
        </p:spPr>
        <p:txBody>
          <a:bodyPr>
            <a:normAutofit fontScale="90000"/>
          </a:bodyPr>
          <a:lstStyle/>
          <a:p>
            <a:r>
              <a:rPr lang="en-GB" sz="3100" b="1" i="1" u="sng" dirty="0"/>
              <a:t>Mourning Brooch containing human hair, c.1848</a:t>
            </a:r>
            <a:r>
              <a:rPr lang="en-GB" sz="2400" b="1" i="1" u="sng" dirty="0"/>
              <a:t>.</a:t>
            </a:r>
            <a:br>
              <a:rPr lang="en-GB" sz="4100" dirty="0"/>
            </a:br>
            <a:endParaRPr lang="en-GB" sz="4100" dirty="0"/>
          </a:p>
        </p:txBody>
      </p:sp>
      <p:sp>
        <p:nvSpPr>
          <p:cNvPr id="3" name="Content Placeholder 2">
            <a:extLst>
              <a:ext uri="{FF2B5EF4-FFF2-40B4-BE49-F238E27FC236}">
                <a16:creationId xmlns:a16="http://schemas.microsoft.com/office/drawing/2014/main" id="{4983B47E-DE28-4D6B-9CFD-F3058E08F1CF}"/>
              </a:ext>
            </a:extLst>
          </p:cNvPr>
          <p:cNvSpPr>
            <a:spLocks noGrp="1"/>
          </p:cNvSpPr>
          <p:nvPr>
            <p:ph idx="1"/>
          </p:nvPr>
        </p:nvSpPr>
        <p:spPr>
          <a:xfrm>
            <a:off x="838200" y="1685389"/>
            <a:ext cx="6254496" cy="3858768"/>
          </a:xfrm>
        </p:spPr>
        <p:txBody>
          <a:bodyPr vert="horz" lIns="91440" tIns="45720" rIns="91440" bIns="45720" rtlCol="0" anchor="t">
            <a:noAutofit/>
          </a:bodyPr>
          <a:lstStyle/>
          <a:p>
            <a:r>
              <a:rPr lang="en-GB" sz="2400" dirty="0"/>
              <a:t>Brooch and locket inscribed: initials of H.G. Otis and G.H. Otis who both died in Oct 1848.</a:t>
            </a:r>
            <a:endParaRPr lang="en-GB" sz="2400" dirty="0">
              <a:cs typeface="Calibri"/>
            </a:endParaRPr>
          </a:p>
          <a:p>
            <a:r>
              <a:rPr lang="en-GB" sz="2400" dirty="0"/>
              <a:t>This brooch commemorates the death of Harrison Gray Otis (AD 1765 – 1848), and his grandson, George Harrison Otis (1836 – 1848) who died four days before his grandfather at the age of twelve. It is common for a single piece of mourning jewellery to commemorate the deaths of two or more individuals.</a:t>
            </a:r>
            <a:endParaRPr lang="en-GB" sz="2400" dirty="0">
              <a:cs typeface="Calibri"/>
            </a:endParaRPr>
          </a:p>
        </p:txBody>
      </p:sp>
      <p:pic>
        <p:nvPicPr>
          <p:cNvPr id="2" name="Picture 4" descr="A gold ring on a table&#10;&#10;Description automatically generated">
            <a:extLst>
              <a:ext uri="{FF2B5EF4-FFF2-40B4-BE49-F238E27FC236}">
                <a16:creationId xmlns:a16="http://schemas.microsoft.com/office/drawing/2014/main" id="{C31791E8-2853-4A6C-9AE2-0E387B4B4C7F}"/>
              </a:ext>
            </a:extLst>
          </p:cNvPr>
          <p:cNvPicPr>
            <a:picLocks noChangeAspect="1"/>
          </p:cNvPicPr>
          <p:nvPr/>
        </p:nvPicPr>
        <p:blipFill rotWithShape="1">
          <a:blip r:embed="rId2"/>
          <a:srcRect l="6831" r="4732"/>
          <a:stretch/>
        </p:blipFill>
        <p:spPr>
          <a:xfrm>
            <a:off x="7552266" y="10"/>
            <a:ext cx="4639733" cy="6857990"/>
          </a:xfrm>
          <a:prstGeom prst="rect">
            <a:avLst/>
          </a:prstGeom>
        </p:spPr>
      </p:pic>
      <p:pic>
        <p:nvPicPr>
          <p:cNvPr id="4" name="Picture 4">
            <a:extLst>
              <a:ext uri="{FF2B5EF4-FFF2-40B4-BE49-F238E27FC236}">
                <a16:creationId xmlns:a16="http://schemas.microsoft.com/office/drawing/2014/main" id="{214084CF-168B-4C1C-13C3-E607387709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136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CD93-C86A-44F8-B39E-824024427BC7}"/>
              </a:ext>
            </a:extLst>
          </p:cNvPr>
          <p:cNvSpPr>
            <a:spLocks noGrp="1"/>
          </p:cNvSpPr>
          <p:nvPr>
            <p:ph type="title"/>
          </p:nvPr>
        </p:nvSpPr>
        <p:spPr/>
        <p:txBody>
          <a:bodyPr/>
          <a:lstStyle/>
          <a:p>
            <a:pPr algn="ctr"/>
            <a:r>
              <a:rPr lang="en-GB" u="sng" dirty="0">
                <a:latin typeface="Calibri"/>
                <a:cs typeface="Calibri"/>
              </a:rPr>
              <a:t>Our thoughts </a:t>
            </a:r>
            <a:endParaRPr lang="en-GB" dirty="0">
              <a:latin typeface="Calibri"/>
              <a:cs typeface="Calibri"/>
            </a:endParaRPr>
          </a:p>
        </p:txBody>
      </p:sp>
      <p:sp>
        <p:nvSpPr>
          <p:cNvPr id="3" name="Content Placeholder 2">
            <a:extLst>
              <a:ext uri="{FF2B5EF4-FFF2-40B4-BE49-F238E27FC236}">
                <a16:creationId xmlns:a16="http://schemas.microsoft.com/office/drawing/2014/main" id="{8F920BF8-348D-41A7-A7E3-9F95CD2BD443}"/>
              </a:ext>
            </a:extLst>
          </p:cNvPr>
          <p:cNvSpPr>
            <a:spLocks noGrp="1"/>
          </p:cNvSpPr>
          <p:nvPr>
            <p:ph idx="1"/>
          </p:nvPr>
        </p:nvSpPr>
        <p:spPr>
          <a:xfrm>
            <a:off x="838200" y="1825625"/>
            <a:ext cx="7644788" cy="4351338"/>
          </a:xfrm>
        </p:spPr>
        <p:txBody>
          <a:bodyPr vert="horz" lIns="91440" tIns="45720" rIns="91440" bIns="45720" rtlCol="0" anchor="t">
            <a:normAutofit fontScale="92500"/>
          </a:bodyPr>
          <a:lstStyle/>
          <a:p>
            <a:r>
              <a:rPr lang="en-GB" sz="3200" dirty="0">
                <a:cs typeface="Calibri"/>
              </a:rPr>
              <a:t>Accepting the reality of the loss.</a:t>
            </a:r>
          </a:p>
          <a:p>
            <a:r>
              <a:rPr lang="en-GB" sz="3200" dirty="0">
                <a:cs typeface="Calibri"/>
              </a:rPr>
              <a:t>Dual Process Model- The mourner could confront and avoid the loss when they felt like - i.e. removing or wearing the brooch. </a:t>
            </a:r>
          </a:p>
          <a:p>
            <a:r>
              <a:rPr lang="en-GB" sz="3200" dirty="0">
                <a:cs typeface="Calibri"/>
              </a:rPr>
              <a:t>Continuing Bonds – a continued link to the deceased.</a:t>
            </a:r>
          </a:p>
          <a:p>
            <a:r>
              <a:rPr lang="en-GB" sz="3200" dirty="0">
                <a:cs typeface="Calibri"/>
              </a:rPr>
              <a:t>Links to modern day mourning jewellery i.e. cremation rings etc. Was fashionable in Victorian times.</a:t>
            </a:r>
          </a:p>
        </p:txBody>
      </p:sp>
      <p:pic>
        <p:nvPicPr>
          <p:cNvPr id="4" name="Picture 4">
            <a:extLst>
              <a:ext uri="{FF2B5EF4-FFF2-40B4-BE49-F238E27FC236}">
                <a16:creationId xmlns:a16="http://schemas.microsoft.com/office/drawing/2014/main" id="{6B01168B-4673-E877-423E-6F1D37E11A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pic>
        <p:nvPicPr>
          <p:cNvPr id="5" name="Picture 4" descr="Puzzles in brain">
            <a:extLst>
              <a:ext uri="{FF2B5EF4-FFF2-40B4-BE49-F238E27FC236}">
                <a16:creationId xmlns:a16="http://schemas.microsoft.com/office/drawing/2014/main" id="{28E13007-B3EB-59C1-87A6-8C6C80063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0880" y="1973547"/>
            <a:ext cx="3476281" cy="2317521"/>
          </a:xfrm>
          <a:prstGeom prst="rect">
            <a:avLst/>
          </a:prstGeom>
        </p:spPr>
      </p:pic>
    </p:spTree>
    <p:extLst>
      <p:ext uri="{BB962C8B-B14F-4D97-AF65-F5344CB8AC3E}">
        <p14:creationId xmlns:p14="http://schemas.microsoft.com/office/powerpoint/2010/main" val="654301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8D81-708B-4818-A185-AD5B467C2134}"/>
              </a:ext>
            </a:extLst>
          </p:cNvPr>
          <p:cNvSpPr>
            <a:spLocks noGrp="1"/>
          </p:cNvSpPr>
          <p:nvPr>
            <p:ph type="title"/>
          </p:nvPr>
        </p:nvSpPr>
        <p:spPr>
          <a:xfrm>
            <a:off x="23557" y="342740"/>
            <a:ext cx="7710283" cy="1325563"/>
          </a:xfrm>
        </p:spPr>
        <p:txBody>
          <a:bodyPr vert="horz" lIns="91440" tIns="45720" rIns="91440" bIns="45720" rtlCol="0" anchor="ctr">
            <a:normAutofit fontScale="90000"/>
          </a:bodyPr>
          <a:lstStyle/>
          <a:p>
            <a:pPr>
              <a:spcAft>
                <a:spcPts val="0"/>
              </a:spcAft>
            </a:pPr>
            <a:br>
              <a:rPr lang="en-US" sz="1400" kern="1200" dirty="0"/>
            </a:br>
            <a:br>
              <a:rPr lang="en-US" sz="1400" kern="1200" dirty="0"/>
            </a:br>
            <a:br>
              <a:rPr lang="en-US" sz="1400" kern="1200" dirty="0"/>
            </a:br>
            <a:r>
              <a:rPr lang="en-US" sz="2700" b="1" i="1" u="sng" kern="1200" dirty="0">
                <a:latin typeface="+mj-lt"/>
                <a:ea typeface="+mj-ea"/>
                <a:cs typeface="+mj-cs"/>
              </a:rPr>
              <a:t>Capela dos </a:t>
            </a:r>
            <a:r>
              <a:rPr lang="en-US" sz="2700" b="1" i="1" u="sng" kern="1200" dirty="0" err="1">
                <a:latin typeface="+mj-lt"/>
                <a:ea typeface="+mj-ea"/>
                <a:cs typeface="+mj-cs"/>
              </a:rPr>
              <a:t>Ossos</a:t>
            </a:r>
            <a:r>
              <a:rPr lang="en-US" sz="2700" b="1" i="1" u="sng" kern="1200" dirty="0">
                <a:latin typeface="+mj-lt"/>
                <a:ea typeface="+mj-ea"/>
                <a:cs typeface="+mj-cs"/>
              </a:rPr>
              <a:t> (Chapel of Bones) in Évora, Portugal</a:t>
            </a:r>
            <a:br>
              <a:rPr lang="en-US" sz="2400" kern="1200" dirty="0"/>
            </a:br>
            <a:endParaRPr lang="en-US" sz="1400" kern="1200" dirty="0">
              <a:solidFill>
                <a:schemeClr val="tx1"/>
              </a:solidFill>
              <a:latin typeface="+mj-lt"/>
              <a:ea typeface="+mj-ea"/>
              <a:cs typeface="+mj-cs"/>
            </a:endParaRPr>
          </a:p>
        </p:txBody>
      </p:sp>
      <p:pic>
        <p:nvPicPr>
          <p:cNvPr id="4" name="image37.png">
            <a:extLst>
              <a:ext uri="{FF2B5EF4-FFF2-40B4-BE49-F238E27FC236}">
                <a16:creationId xmlns:a16="http://schemas.microsoft.com/office/drawing/2014/main" id="{2C62AD14-EBFA-42AC-98A1-DE23E7A3E7AD}"/>
              </a:ext>
            </a:extLst>
          </p:cNvPr>
          <p:cNvPicPr>
            <a:picLocks noGrp="1"/>
          </p:cNvPicPr>
          <p:nvPr>
            <p:ph idx="1"/>
          </p:nvPr>
        </p:nvPicPr>
        <p:blipFill rotWithShape="1">
          <a:blip r:embed="rId2"/>
          <a:srcRect l="23296" r="16943" b="2"/>
          <a:stretch/>
        </p:blipFill>
        <p:spPr>
          <a:xfrm>
            <a:off x="7340388" y="493215"/>
            <a:ext cx="4622497" cy="5871570"/>
          </a:xfrm>
          <a:prstGeom prst="rect">
            <a:avLst/>
          </a:prstGeom>
        </p:spPr>
      </p:pic>
      <p:sp>
        <p:nvSpPr>
          <p:cNvPr id="5" name="Rectangle 4">
            <a:extLst>
              <a:ext uri="{FF2B5EF4-FFF2-40B4-BE49-F238E27FC236}">
                <a16:creationId xmlns:a16="http://schemas.microsoft.com/office/drawing/2014/main" id="{5C6B5069-2451-4EA4-95CC-B59A8422E376}"/>
              </a:ext>
            </a:extLst>
          </p:cNvPr>
          <p:cNvSpPr/>
          <p:nvPr/>
        </p:nvSpPr>
        <p:spPr>
          <a:xfrm>
            <a:off x="715536" y="1005521"/>
            <a:ext cx="6326324" cy="6048131"/>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endParaRPr lang="en-US" sz="2800" b="1" u="sng" dirty="0">
              <a:cs typeface="Calibri"/>
            </a:endParaRPr>
          </a:p>
          <a:p>
            <a:pPr indent="-228600">
              <a:lnSpc>
                <a:spcPct val="90000"/>
              </a:lnSpc>
              <a:spcAft>
                <a:spcPts val="600"/>
              </a:spcAft>
              <a:buFont typeface="Arial" panose="020B0604020202020204" pitchFamily="34" charset="0"/>
              <a:buChar char="•"/>
            </a:pPr>
            <a:r>
              <a:rPr lang="en-US" sz="2400" dirty="0"/>
              <a:t>The </a:t>
            </a:r>
            <a:r>
              <a:rPr lang="en-US" sz="2400" b="1" dirty="0"/>
              <a:t>Capela dos </a:t>
            </a:r>
            <a:r>
              <a:rPr lang="en-US" sz="2400" b="1" dirty="0" err="1"/>
              <a:t>Ossos</a:t>
            </a:r>
            <a:r>
              <a:rPr lang="en-US" sz="2400" dirty="0"/>
              <a:t> in Évora, Portugal, was built in the 16th century by Franciscan monks. In the Counter-Reformation spirit of that era, the monks wanted to encourage their fellow brothers into contemplation and transmit the message of life being transitory. </a:t>
            </a:r>
            <a:endParaRPr lang="en-US" sz="2400" dirty="0">
              <a:cs typeface="Calibri"/>
            </a:endParaRPr>
          </a:p>
          <a:p>
            <a:pPr indent="-228600">
              <a:lnSpc>
                <a:spcPct val="90000"/>
              </a:lnSpc>
              <a:spcAft>
                <a:spcPts val="600"/>
              </a:spcAft>
              <a:buFont typeface="Arial" panose="020B0604020202020204" pitchFamily="34" charset="0"/>
              <a:buChar char="•"/>
            </a:pPr>
            <a:r>
              <a:rPr lang="en-US" sz="2400" dirty="0"/>
              <a:t>By the 16th century, there were as many as 43 cemeteries in and around Évora that were taking up valuable land. Not wanting to condemn the souls of the people buried there, the monks decided to build the Capela dos </a:t>
            </a:r>
            <a:r>
              <a:rPr lang="en-US" sz="2400" dirty="0" err="1"/>
              <a:t>Ossos</a:t>
            </a:r>
            <a:r>
              <a:rPr lang="en-US" sz="2400" dirty="0"/>
              <a:t> and relocate the bones there. Around 5000 skeletons are thought to be displayed in the Capela.</a:t>
            </a:r>
            <a:endParaRPr lang="en-US" sz="2400" dirty="0">
              <a:cs typeface="Calibri"/>
            </a:endParaRPr>
          </a:p>
          <a:p>
            <a:pPr indent="-228600">
              <a:lnSpc>
                <a:spcPct val="90000"/>
              </a:lnSpc>
              <a:spcAft>
                <a:spcPts val="600"/>
              </a:spcAft>
              <a:buFont typeface="Arial" panose="020B0604020202020204" pitchFamily="34" charset="0"/>
              <a:buChar char="•"/>
            </a:pPr>
            <a:endParaRPr lang="en-US" sz="1400" dirty="0"/>
          </a:p>
        </p:txBody>
      </p:sp>
      <p:pic>
        <p:nvPicPr>
          <p:cNvPr id="3" name="Picture 4">
            <a:extLst>
              <a:ext uri="{FF2B5EF4-FFF2-40B4-BE49-F238E27FC236}">
                <a16:creationId xmlns:a16="http://schemas.microsoft.com/office/drawing/2014/main" id="{59473491-8C8E-4E29-AE0B-5F7F9BED2E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082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889CE-F898-454D-A3C4-A36A72BDCCDD}"/>
              </a:ext>
            </a:extLst>
          </p:cNvPr>
          <p:cNvSpPr>
            <a:spLocks noGrp="1"/>
          </p:cNvSpPr>
          <p:nvPr>
            <p:ph type="title"/>
          </p:nvPr>
        </p:nvSpPr>
        <p:spPr/>
        <p:txBody>
          <a:bodyPr/>
          <a:lstStyle/>
          <a:p>
            <a:pPr algn="ctr"/>
            <a:r>
              <a:rPr lang="en-GB" u="sng" dirty="0">
                <a:cs typeface="Calibri Light"/>
              </a:rPr>
              <a:t>Our Thoughts </a:t>
            </a:r>
          </a:p>
        </p:txBody>
      </p:sp>
      <p:sp>
        <p:nvSpPr>
          <p:cNvPr id="3" name="Content Placeholder 2">
            <a:extLst>
              <a:ext uri="{FF2B5EF4-FFF2-40B4-BE49-F238E27FC236}">
                <a16:creationId xmlns:a16="http://schemas.microsoft.com/office/drawing/2014/main" id="{4DDC893F-9F14-40C2-8A75-E64970765EE3}"/>
              </a:ext>
            </a:extLst>
          </p:cNvPr>
          <p:cNvSpPr>
            <a:spLocks noGrp="1"/>
          </p:cNvSpPr>
          <p:nvPr>
            <p:ph idx="1"/>
          </p:nvPr>
        </p:nvSpPr>
        <p:spPr/>
        <p:txBody>
          <a:bodyPr vert="horz" lIns="91440" tIns="45720" rIns="91440" bIns="45720" rtlCol="0" anchor="t">
            <a:normAutofit/>
          </a:bodyPr>
          <a:lstStyle/>
          <a:p>
            <a:r>
              <a:rPr lang="en-GB">
                <a:cs typeface="Calibri"/>
              </a:rPr>
              <a:t>Instrumental Grieving – grieving in their own way, problem solving solution and practical display of the dead.</a:t>
            </a:r>
          </a:p>
          <a:p>
            <a:r>
              <a:rPr lang="en-GB">
                <a:cs typeface="Calibri"/>
              </a:rPr>
              <a:t>Tasks of Mourning- Accepting a new reality.</a:t>
            </a:r>
          </a:p>
          <a:p>
            <a:r>
              <a:rPr lang="en-GB">
                <a:cs typeface="Calibri"/>
              </a:rPr>
              <a:t>Continuing Bonds- A continued link with their ancestors.</a:t>
            </a:r>
          </a:p>
          <a:p>
            <a:r>
              <a:rPr lang="en-GB">
                <a:cs typeface="Calibri"/>
              </a:rPr>
              <a:t>Links to display of photographs, gravestones, cremation urns etc.</a:t>
            </a:r>
          </a:p>
          <a:p>
            <a:endParaRPr lang="en-GB">
              <a:cs typeface="Calibri"/>
            </a:endParaRPr>
          </a:p>
        </p:txBody>
      </p:sp>
      <p:pic>
        <p:nvPicPr>
          <p:cNvPr id="4" name="Picture 4">
            <a:extLst>
              <a:ext uri="{FF2B5EF4-FFF2-40B4-BE49-F238E27FC236}">
                <a16:creationId xmlns:a16="http://schemas.microsoft.com/office/drawing/2014/main" id="{CE2C4AF3-F654-9E17-DEC1-1D5CDEFF3C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pic>
        <p:nvPicPr>
          <p:cNvPr id="6" name="Picture 5" descr="Puzzles in brain">
            <a:extLst>
              <a:ext uri="{FF2B5EF4-FFF2-40B4-BE49-F238E27FC236}">
                <a16:creationId xmlns:a16="http://schemas.microsoft.com/office/drawing/2014/main" id="{D7DBDA6D-A6CB-413D-2AAA-2D5CC8A828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7859" y="4276073"/>
            <a:ext cx="3476281" cy="2317521"/>
          </a:xfrm>
          <a:prstGeom prst="rect">
            <a:avLst/>
          </a:prstGeom>
        </p:spPr>
      </p:pic>
    </p:spTree>
    <p:extLst>
      <p:ext uri="{BB962C8B-B14F-4D97-AF65-F5344CB8AC3E}">
        <p14:creationId xmlns:p14="http://schemas.microsoft.com/office/powerpoint/2010/main" val="2027099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9A71-EFEC-4EA3-AF36-F61598E4FF74}"/>
              </a:ext>
            </a:extLst>
          </p:cNvPr>
          <p:cNvSpPr>
            <a:spLocks noGrp="1"/>
          </p:cNvSpPr>
          <p:nvPr>
            <p:ph type="ctrTitle"/>
          </p:nvPr>
        </p:nvSpPr>
        <p:spPr>
          <a:xfrm>
            <a:off x="5240743" y="694289"/>
            <a:ext cx="5820768" cy="1377107"/>
          </a:xfrm>
        </p:spPr>
        <p:txBody>
          <a:bodyPr anchor="b">
            <a:normAutofit/>
          </a:bodyPr>
          <a:lstStyle/>
          <a:p>
            <a:pPr algn="l"/>
            <a:r>
              <a:rPr lang="en-GB" sz="4400" dirty="0"/>
              <a:t>How have we found the material beneficial?</a:t>
            </a:r>
          </a:p>
        </p:txBody>
      </p:sp>
      <p:sp>
        <p:nvSpPr>
          <p:cNvPr id="3" name="Subtitle 2">
            <a:extLst>
              <a:ext uri="{FF2B5EF4-FFF2-40B4-BE49-F238E27FC236}">
                <a16:creationId xmlns:a16="http://schemas.microsoft.com/office/drawing/2014/main" id="{B8AF13E1-FD8E-4002-A355-45AFCEC8F7E6}"/>
              </a:ext>
            </a:extLst>
          </p:cNvPr>
          <p:cNvSpPr>
            <a:spLocks noGrp="1"/>
          </p:cNvSpPr>
          <p:nvPr>
            <p:ph type="subTitle" idx="1"/>
          </p:nvPr>
        </p:nvSpPr>
        <p:spPr>
          <a:xfrm>
            <a:off x="3988106" y="2195032"/>
            <a:ext cx="7425369" cy="4304919"/>
          </a:xfrm>
        </p:spPr>
        <p:txBody>
          <a:bodyPr vert="horz" lIns="91440" tIns="45720" rIns="91440" bIns="45720" rtlCol="0" anchor="t">
            <a:normAutofit fontScale="92500" lnSpcReduction="10000"/>
          </a:bodyPr>
          <a:lstStyle/>
          <a:p>
            <a:pPr marL="342900" indent="-342900" algn="l">
              <a:buFont typeface="Arial" panose="020B0604020202020204" pitchFamily="34" charset="0"/>
              <a:buChar char="•"/>
            </a:pPr>
            <a:r>
              <a:rPr lang="en-GB" sz="2600" dirty="0"/>
              <a:t>Expanding our understanding of the self to include the deceased.</a:t>
            </a:r>
          </a:p>
          <a:p>
            <a:pPr marL="342900" indent="-342900" algn="l">
              <a:buFont typeface="Arial" panose="020B0604020202020204" pitchFamily="34" charset="0"/>
              <a:buChar char="•"/>
            </a:pPr>
            <a:r>
              <a:rPr lang="en-GB" sz="2600" dirty="0"/>
              <a:t>The creative community, emotional spirit. </a:t>
            </a:r>
          </a:p>
          <a:p>
            <a:pPr marL="342900" indent="-342900" algn="l">
              <a:buFont typeface="Arial" panose="020B0604020202020204" pitchFamily="34" charset="0"/>
              <a:buChar char="•"/>
            </a:pPr>
            <a:r>
              <a:rPr lang="en-GB" sz="2600" dirty="0"/>
              <a:t>Understanding of how traditions of the past can be used to understand the present.</a:t>
            </a:r>
          </a:p>
          <a:p>
            <a:pPr marL="342900" indent="-342900" algn="l">
              <a:buFont typeface="Arial" panose="020B0604020202020204" pitchFamily="34" charset="0"/>
              <a:buChar char="•"/>
            </a:pPr>
            <a:r>
              <a:rPr lang="en-GB" sz="2600" dirty="0"/>
              <a:t>Questioning the concept of ‘normal’ when discussing funerary rites.</a:t>
            </a:r>
          </a:p>
          <a:p>
            <a:pPr marL="342900" indent="-342900" algn="l">
              <a:buFont typeface="Arial" panose="020B0604020202020204" pitchFamily="34" charset="0"/>
              <a:buChar char="•"/>
            </a:pPr>
            <a:r>
              <a:rPr lang="en-GB" sz="2600" dirty="0">
                <a:cs typeface="Calibri" panose="020F0502020204030204"/>
              </a:rPr>
              <a:t>Archaeology has made me consider elements of death, dying and bereavement which I had not considered before</a:t>
            </a:r>
          </a:p>
          <a:p>
            <a:pPr marL="342900" indent="-342900" algn="l">
              <a:buFont typeface="Arial" panose="020B0604020202020204" pitchFamily="34" charset="0"/>
              <a:buChar char="•"/>
            </a:pPr>
            <a:r>
              <a:rPr lang="en-GB" sz="2600" dirty="0">
                <a:cs typeface="Calibri" panose="020F0502020204030204"/>
              </a:rPr>
              <a:t>Better able to identify these themes and work with them in the therapy room.</a:t>
            </a:r>
            <a:endParaRPr lang="en-GB" sz="3000" dirty="0"/>
          </a:p>
          <a:p>
            <a:pPr marL="342900" indent="-342900" algn="l">
              <a:buFont typeface="Arial" panose="020B0604020202020204" pitchFamily="34" charset="0"/>
              <a:buChar char="•"/>
            </a:pPr>
            <a:endParaRPr lang="en-GB" sz="2000" dirty="0">
              <a:cs typeface="Calibri" panose="020F0502020204030204"/>
            </a:endParaRPr>
          </a:p>
        </p:txBody>
      </p:sp>
      <p:pic>
        <p:nvPicPr>
          <p:cNvPr id="1026" name="Picture 2">
            <a:extLst>
              <a:ext uri="{FF2B5EF4-FFF2-40B4-BE49-F238E27FC236}">
                <a16:creationId xmlns:a16="http://schemas.microsoft.com/office/drawing/2014/main" id="{48234296-C388-4E57-AA56-C5A4071F9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998" y="863972"/>
            <a:ext cx="2858316" cy="2967605"/>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57FDFEC-5064-40B4-AB15-27880185ED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01" y="173067"/>
            <a:ext cx="2858312" cy="52122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789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E8FD-32B4-5B86-A755-FB4F205C5C54}"/>
              </a:ext>
            </a:extLst>
          </p:cNvPr>
          <p:cNvSpPr>
            <a:spLocks noGrp="1"/>
          </p:cNvSpPr>
          <p:nvPr>
            <p:ph type="title"/>
          </p:nvPr>
        </p:nvSpPr>
        <p:spPr>
          <a:xfrm>
            <a:off x="1676400" y="500062"/>
            <a:ext cx="10515600" cy="1325563"/>
          </a:xfrm>
        </p:spPr>
        <p:txBody>
          <a:bodyPr/>
          <a:lstStyle/>
          <a:p>
            <a:r>
              <a:rPr lang="en-GB" dirty="0"/>
              <a:t>Join us for Training Workshops CPD</a:t>
            </a:r>
          </a:p>
        </p:txBody>
      </p:sp>
      <p:sp>
        <p:nvSpPr>
          <p:cNvPr id="3" name="Content Placeholder 2">
            <a:extLst>
              <a:ext uri="{FF2B5EF4-FFF2-40B4-BE49-F238E27FC236}">
                <a16:creationId xmlns:a16="http://schemas.microsoft.com/office/drawing/2014/main" id="{C6708CFF-146B-3677-A59C-0C75F8A1F1BE}"/>
              </a:ext>
            </a:extLst>
          </p:cNvPr>
          <p:cNvSpPr>
            <a:spLocks noGrp="1"/>
          </p:cNvSpPr>
          <p:nvPr>
            <p:ph idx="1"/>
          </p:nvPr>
        </p:nvSpPr>
        <p:spPr>
          <a:xfrm>
            <a:off x="838200" y="1665742"/>
            <a:ext cx="10515600" cy="4351338"/>
          </a:xfrm>
        </p:spPr>
        <p:txBody>
          <a:bodyPr/>
          <a:lstStyle/>
          <a:p>
            <a:r>
              <a:rPr lang="en-GB" dirty="0"/>
              <a:t>When? Monday the of 22</a:t>
            </a:r>
            <a:r>
              <a:rPr lang="en-GB" baseline="30000" dirty="0"/>
              <a:t>nd</a:t>
            </a:r>
            <a:r>
              <a:rPr lang="en-GB" dirty="0"/>
              <a:t> June </a:t>
            </a:r>
          </a:p>
          <a:p>
            <a:r>
              <a:rPr lang="en-GB" dirty="0"/>
              <a:t>Time: Two times available – 12pm and 5:30pm</a:t>
            </a:r>
          </a:p>
          <a:p>
            <a:r>
              <a:rPr lang="en-GB" dirty="0"/>
              <a:t>Where: Online -</a:t>
            </a:r>
            <a:r>
              <a:rPr lang="en-GB" b="1" dirty="0"/>
              <a:t> Sign up using the QR codes below </a:t>
            </a:r>
          </a:p>
        </p:txBody>
      </p:sp>
      <p:pic>
        <p:nvPicPr>
          <p:cNvPr id="4" name="Picture 3">
            <a:extLst>
              <a:ext uri="{FF2B5EF4-FFF2-40B4-BE49-F238E27FC236}">
                <a16:creationId xmlns:a16="http://schemas.microsoft.com/office/drawing/2014/main" id="{64B50499-3C76-FA73-59C1-549A2E2F0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998" y="205566"/>
            <a:ext cx="2858312" cy="521222"/>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7CFC8D9-045C-A61E-145E-9E10C04E6376}"/>
              </a:ext>
            </a:extLst>
          </p:cNvPr>
          <p:cNvPicPr>
            <a:picLocks noChangeAspect="1"/>
          </p:cNvPicPr>
          <p:nvPr/>
        </p:nvPicPr>
        <p:blipFill>
          <a:blip r:embed="rId3"/>
          <a:stretch>
            <a:fillRect/>
          </a:stretch>
        </p:blipFill>
        <p:spPr>
          <a:xfrm>
            <a:off x="2074154" y="3579479"/>
            <a:ext cx="3072955" cy="3072955"/>
          </a:xfrm>
          <a:prstGeom prst="rect">
            <a:avLst/>
          </a:prstGeom>
        </p:spPr>
      </p:pic>
      <p:pic>
        <p:nvPicPr>
          <p:cNvPr id="8" name="Picture 7">
            <a:extLst>
              <a:ext uri="{FF2B5EF4-FFF2-40B4-BE49-F238E27FC236}">
                <a16:creationId xmlns:a16="http://schemas.microsoft.com/office/drawing/2014/main" id="{F3C0B8A3-02CA-BA05-8F96-2849CA02B025}"/>
              </a:ext>
            </a:extLst>
          </p:cNvPr>
          <p:cNvPicPr>
            <a:picLocks noChangeAspect="1"/>
          </p:cNvPicPr>
          <p:nvPr/>
        </p:nvPicPr>
        <p:blipFill>
          <a:blip r:embed="rId4"/>
          <a:stretch>
            <a:fillRect/>
          </a:stretch>
        </p:blipFill>
        <p:spPr>
          <a:xfrm>
            <a:off x="6095999" y="3568462"/>
            <a:ext cx="3072955" cy="3072955"/>
          </a:xfrm>
          <a:prstGeom prst="rect">
            <a:avLst/>
          </a:prstGeom>
        </p:spPr>
      </p:pic>
      <p:sp>
        <p:nvSpPr>
          <p:cNvPr id="9" name="TextBox 8">
            <a:extLst>
              <a:ext uri="{FF2B5EF4-FFF2-40B4-BE49-F238E27FC236}">
                <a16:creationId xmlns:a16="http://schemas.microsoft.com/office/drawing/2014/main" id="{99AD2439-D7F4-10D8-367B-EC9186D4C276}"/>
              </a:ext>
            </a:extLst>
          </p:cNvPr>
          <p:cNvSpPr txBox="1"/>
          <p:nvPr/>
        </p:nvSpPr>
        <p:spPr>
          <a:xfrm>
            <a:off x="2580179" y="3199130"/>
            <a:ext cx="2566930" cy="461665"/>
          </a:xfrm>
          <a:prstGeom prst="rect">
            <a:avLst/>
          </a:prstGeom>
          <a:noFill/>
        </p:spPr>
        <p:txBody>
          <a:bodyPr wrap="square" rtlCol="0">
            <a:spAutoFit/>
          </a:bodyPr>
          <a:lstStyle/>
          <a:p>
            <a:r>
              <a:rPr lang="en-GB" sz="2400" dirty="0"/>
              <a:t>12pm Session</a:t>
            </a:r>
          </a:p>
        </p:txBody>
      </p:sp>
      <p:sp>
        <p:nvSpPr>
          <p:cNvPr id="10" name="TextBox 9">
            <a:extLst>
              <a:ext uri="{FF2B5EF4-FFF2-40B4-BE49-F238E27FC236}">
                <a16:creationId xmlns:a16="http://schemas.microsoft.com/office/drawing/2014/main" id="{01ADB200-F4A0-2FA1-A954-E28547416D04}"/>
              </a:ext>
            </a:extLst>
          </p:cNvPr>
          <p:cNvSpPr txBox="1"/>
          <p:nvPr/>
        </p:nvSpPr>
        <p:spPr>
          <a:xfrm>
            <a:off x="6383063" y="3198167"/>
            <a:ext cx="2566930" cy="461665"/>
          </a:xfrm>
          <a:prstGeom prst="rect">
            <a:avLst/>
          </a:prstGeom>
          <a:noFill/>
        </p:spPr>
        <p:txBody>
          <a:bodyPr wrap="square" rtlCol="0">
            <a:spAutoFit/>
          </a:bodyPr>
          <a:lstStyle/>
          <a:p>
            <a:r>
              <a:rPr lang="en-GB" sz="2400" dirty="0"/>
              <a:t>5:30pm Session</a:t>
            </a:r>
          </a:p>
        </p:txBody>
      </p:sp>
    </p:spTree>
    <p:extLst>
      <p:ext uri="{BB962C8B-B14F-4D97-AF65-F5344CB8AC3E}">
        <p14:creationId xmlns:p14="http://schemas.microsoft.com/office/powerpoint/2010/main" val="1447350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F161-F99C-4DF5-923C-C0C93E5B1D32}"/>
              </a:ext>
            </a:extLst>
          </p:cNvPr>
          <p:cNvSpPr>
            <a:spLocks noGrp="1"/>
          </p:cNvSpPr>
          <p:nvPr>
            <p:ph type="title"/>
          </p:nvPr>
        </p:nvSpPr>
        <p:spPr>
          <a:xfrm>
            <a:off x="640079" y="1652530"/>
            <a:ext cx="5442031" cy="3161209"/>
          </a:xfrm>
        </p:spPr>
        <p:txBody>
          <a:bodyPr>
            <a:normAutofit/>
          </a:bodyPr>
          <a:lstStyle/>
          <a:p>
            <a:r>
              <a:rPr lang="en-GB" dirty="0"/>
              <a:t>Thank you for joining us </a:t>
            </a:r>
          </a:p>
        </p:txBody>
      </p:sp>
      <p:sp>
        <p:nvSpPr>
          <p:cNvPr id="3" name="Content Placeholder 2">
            <a:extLst>
              <a:ext uri="{FF2B5EF4-FFF2-40B4-BE49-F238E27FC236}">
                <a16:creationId xmlns:a16="http://schemas.microsoft.com/office/drawing/2014/main" id="{71F19BC7-2A9E-434C-9794-2DCAD4EBD75B}"/>
              </a:ext>
            </a:extLst>
          </p:cNvPr>
          <p:cNvSpPr>
            <a:spLocks noGrp="1"/>
          </p:cNvSpPr>
          <p:nvPr>
            <p:ph idx="1"/>
          </p:nvPr>
        </p:nvSpPr>
        <p:spPr>
          <a:xfrm>
            <a:off x="6109891" y="1209371"/>
            <a:ext cx="5306084" cy="5230634"/>
          </a:xfrm>
        </p:spPr>
        <p:txBody>
          <a:bodyPr anchor="ctr">
            <a:normAutofit fontScale="85000" lnSpcReduction="20000"/>
          </a:bodyPr>
          <a:lstStyle/>
          <a:p>
            <a:r>
              <a:rPr lang="en-GB" sz="3000" dirty="0">
                <a:solidFill>
                  <a:srgbClr val="000000"/>
                </a:solidFill>
              </a:rPr>
              <a:t>We would like to take a moment to thank you for joining us today for our Launch.</a:t>
            </a:r>
          </a:p>
          <a:p>
            <a:r>
              <a:rPr lang="en-GB" sz="3000" dirty="0">
                <a:solidFill>
                  <a:srgbClr val="000000"/>
                </a:solidFill>
                <a:cs typeface="Calibri"/>
              </a:rPr>
              <a:t>Take care of yourselves – sources of support: </a:t>
            </a:r>
          </a:p>
          <a:p>
            <a:pPr lvl="1"/>
            <a:r>
              <a:rPr lang="en-GB" sz="2600" dirty="0">
                <a:solidFill>
                  <a:srgbClr val="000000"/>
                </a:solidFill>
                <a:cs typeface="Calibri"/>
              </a:rPr>
              <a:t>Cruse: The national charity for bereaved people in England, Wales and Northern Ireland.  Helpline: 0808 808 1677. Web address: </a:t>
            </a:r>
            <a:r>
              <a:rPr lang="en-GB" sz="2600" dirty="0" err="1">
                <a:solidFill>
                  <a:srgbClr val="000000"/>
                </a:solidFill>
                <a:cs typeface="Calibri"/>
              </a:rPr>
              <a:t>www.cruse.org.uk</a:t>
            </a:r>
            <a:r>
              <a:rPr lang="en-GB" sz="2600" dirty="0">
                <a:solidFill>
                  <a:srgbClr val="000000"/>
                </a:solidFill>
                <a:cs typeface="Calibri"/>
              </a:rPr>
              <a:t>. Email for general inquiries: </a:t>
            </a:r>
            <a:r>
              <a:rPr lang="en-GB" sz="2600" dirty="0" err="1">
                <a:solidFill>
                  <a:srgbClr val="000000"/>
                </a:solidFill>
                <a:cs typeface="Calibri"/>
              </a:rPr>
              <a:t>info@cruse.org.uk</a:t>
            </a:r>
            <a:endParaRPr lang="en-GB" sz="3000" dirty="0">
              <a:solidFill>
                <a:srgbClr val="000000"/>
              </a:solidFill>
              <a:cs typeface="Calibri"/>
            </a:endParaRPr>
          </a:p>
          <a:p>
            <a:pPr lvl="1"/>
            <a:r>
              <a:rPr lang="en-GB" sz="2600" dirty="0">
                <a:solidFill>
                  <a:srgbClr val="000000"/>
                </a:solidFill>
                <a:cs typeface="Calibri"/>
              </a:rPr>
              <a:t>The Loss Foundation: A UK charity that provides bereavement support for those who have lost a loved one to cancer. Helpline: 0300 200 4112. Web address: </a:t>
            </a:r>
            <a:r>
              <a:rPr lang="en-GB" sz="2600" dirty="0" err="1">
                <a:solidFill>
                  <a:srgbClr val="000000"/>
                </a:solidFill>
                <a:cs typeface="Calibri"/>
              </a:rPr>
              <a:t>www.thelossfoundation.org</a:t>
            </a:r>
            <a:r>
              <a:rPr lang="en-GB" sz="2600" dirty="0">
                <a:solidFill>
                  <a:srgbClr val="000000"/>
                </a:solidFill>
                <a:cs typeface="Calibri"/>
              </a:rPr>
              <a:t>. Email for general inquiries: </a:t>
            </a:r>
            <a:r>
              <a:rPr lang="en-GB" sz="2600" dirty="0" err="1">
                <a:solidFill>
                  <a:srgbClr val="000000"/>
                </a:solidFill>
                <a:cs typeface="Calibri"/>
              </a:rPr>
              <a:t>info@thelossfoundation.org</a:t>
            </a:r>
            <a:endParaRPr lang="en-GB" sz="2600" dirty="0">
              <a:solidFill>
                <a:srgbClr val="000000"/>
              </a:solidFill>
              <a:cs typeface="Calibri"/>
            </a:endParaRPr>
          </a:p>
          <a:p>
            <a:endParaRPr lang="en-GB" sz="3000" dirty="0">
              <a:solidFill>
                <a:srgbClr val="000000"/>
              </a:solidFill>
              <a:cs typeface="Calibri"/>
            </a:endParaRPr>
          </a:p>
          <a:p>
            <a:endParaRPr lang="en-GB" sz="3000" dirty="0">
              <a:solidFill>
                <a:srgbClr val="000000"/>
              </a:solidFill>
              <a:cs typeface="Calibri"/>
            </a:endParaRPr>
          </a:p>
          <a:p>
            <a:endParaRPr lang="en-GB" sz="2200" dirty="0">
              <a:solidFill>
                <a:srgbClr val="000000"/>
              </a:solidFill>
            </a:endParaRPr>
          </a:p>
        </p:txBody>
      </p:sp>
      <p:pic>
        <p:nvPicPr>
          <p:cNvPr id="4" name="Picture 3">
            <a:extLst>
              <a:ext uri="{FF2B5EF4-FFF2-40B4-BE49-F238E27FC236}">
                <a16:creationId xmlns:a16="http://schemas.microsoft.com/office/drawing/2014/main" id="{CD05866E-4110-955C-B23A-E76A3FEC57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998" y="205566"/>
            <a:ext cx="2858312" cy="521222"/>
          </a:xfrm>
          <a:prstGeom prst="rect">
            <a:avLst/>
          </a:prstGeom>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95829532-ADB9-49B7-955D-22DCF746D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1936" y="3329936"/>
            <a:ext cx="2858316" cy="2967605"/>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289666"/>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TotalTime>
  <Words>1401</Words>
  <Application>Microsoft Office PowerPoint</Application>
  <PresentationFormat>Widescreen</PresentationFormat>
  <Paragraphs>144</Paragraphs>
  <Slides>26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ＭＳ Ｐゴシック</vt:lpstr>
      <vt:lpstr>Aptos</vt:lpstr>
      <vt:lpstr>Aptos Display</vt:lpstr>
      <vt:lpstr>Arial</vt:lpstr>
      <vt:lpstr>Calibri</vt:lpstr>
      <vt:lpstr>Calibri Light</vt:lpstr>
      <vt:lpstr>Office Theme</vt:lpstr>
      <vt:lpstr>Let's Take a Look at the Toolkit……..</vt:lpstr>
      <vt:lpstr>The Continuing Bonds Toolkit</vt:lpstr>
      <vt:lpstr>Today’s Launch</vt:lpstr>
      <vt:lpstr>Continuing Bonds: Rationale</vt:lpstr>
      <vt:lpstr>PowerPoint Presentation</vt:lpstr>
      <vt:lpstr>PowerPoint Presentation</vt:lpstr>
      <vt:lpstr>What we did:  Continuing Bonds: Exploring the meaning and legacy of death through past and contemporary practice</vt:lpstr>
      <vt:lpstr>Key Findings</vt:lpstr>
      <vt:lpstr>Using Continuing Bonds with different audiences: rationale</vt:lpstr>
      <vt:lpstr>Toolkit development: Interdisciplinary collaboration</vt:lpstr>
      <vt:lpstr>Toolkit development: Media used</vt:lpstr>
      <vt:lpstr>Toolkit development: Who is it for?</vt:lpstr>
      <vt:lpstr>Let's Take a Look at the Toolkit……..</vt:lpstr>
      <vt:lpstr>PowerPoint Presentation</vt:lpstr>
      <vt:lpstr>PowerPoint Presentation</vt:lpstr>
      <vt:lpstr>PowerPoint Presentation</vt:lpstr>
      <vt:lpstr>PowerPoint Presentation</vt:lpstr>
      <vt:lpstr>PowerPoint Presentation</vt:lpstr>
      <vt:lpstr>PowerPoint Presentation</vt:lpstr>
      <vt:lpstr>Mourning Brooch containing human hair, c.1848. </vt:lpstr>
      <vt:lpstr>Our thoughts </vt:lpstr>
      <vt:lpstr>   Capela dos Ossos (Chapel of Bones) in Évora, Portugal </vt:lpstr>
      <vt:lpstr>Our Thoughts </vt:lpstr>
      <vt:lpstr>How have we found the material beneficial?</vt:lpstr>
      <vt:lpstr>Join us for Training Workshops CPD</vt:lpstr>
      <vt:lpstr>Thank you for joining 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Aoife Sutton-Butler</dc:creator>
  <cp:lastModifiedBy>Aoife Sutton-Butler</cp:lastModifiedBy>
  <cp:revision>8</cp:revision>
  <dcterms:created xsi:type="dcterms:W3CDTF">2026-06-11T13:33:47Z</dcterms:created>
  <dcterms:modified xsi:type="dcterms:W3CDTF">2026-06-15T15:17:13Z</dcterms:modified>
</cp:coreProperties>
</file>